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296" autoAdjust="0"/>
  </p:normalViewPr>
  <p:slideViewPr>
    <p:cSldViewPr>
      <p:cViewPr>
        <p:scale>
          <a:sx n="63" d="100"/>
          <a:sy n="63" d="100"/>
        </p:scale>
        <p:origin x="-113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8302-50FF-4843-BCD6-57CE025D4629}" type="datetimeFigureOut">
              <a:rPr lang="pl-PL" smtClean="0"/>
              <a:pPr/>
              <a:t>2020-12-16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FD3BE-AAA9-4C72-80C1-D3DC65071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248040"/>
            <a:ext cx="6400800" cy="1133288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Wpływ czytelnictwa na rozwój </a:t>
            </a:r>
          </a:p>
          <a:p>
            <a:r>
              <a:rPr lang="pl-PL" b="1" dirty="0">
                <a:solidFill>
                  <a:srgbClr val="C00000"/>
                </a:solidFill>
              </a:rPr>
              <a:t>dzieci i młodzieży.</a:t>
            </a:r>
          </a:p>
        </p:txBody>
      </p:sp>
      <p:pic>
        <p:nvPicPr>
          <p:cNvPr id="9" name="Obraz 8" descr="npcz-659x4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580" y="476012"/>
            <a:ext cx="756084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1156799"/>
            <a:ext cx="41764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 domach czytających uczniów  popularne jest głośne czytanie książek małym dzieciom przez opiekunów – rodzinna tradycja ma duży wpływ na stosunek dzieci do książki i kształtowanie ich czytelniczych preferencji.</a:t>
            </a:r>
            <a:endParaRPr kumimoji="0" 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 descr="rodzina-czytanie-książki-3423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8640"/>
            <a:ext cx="396044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688155"/>
            <a:ext cx="799288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KORZYŚCI Z LEKTURY KSIĄŻEK</a:t>
            </a:r>
            <a:endParaRPr kumimoji="0" lang="pl-PL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Lista korzyści płynących z czytania książek jest bardzo długa. Regularna lektura ma istotne znaczenie zarówno dla efektów nauczania, jak i wychowania. </a:t>
            </a: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az 2" descr="4cTktkqTURBXy8zZWQzOWY4OTNlNGYyNjdkNmFkN2MxYWQzNjUzNzVjZC5qcGVnkpUDABXNAljNAVGTBc0DFM0BvA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708920"/>
            <a:ext cx="6624736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528" y="75928"/>
            <a:ext cx="864096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kumimoji="0" lang="pl-PL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ozwój umiejętności językowych</a:t>
            </a:r>
            <a:endParaRPr kumimoji="0" lang="pl-PL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Czytana i słuchana literatura pozwala znacząco zwiększyć zasoby językowe i podnosi kompetencje lingwistyczne.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Szczególnie u najmłodszych czytanie rymowanek (wierszyków) ułatwia uczenie się ojczystego języka oraz przeciwdziała dysleksji.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Czytanie książek ułatwia nabywanie kompetencji związanych z prawidłową gramatyka i ortografią.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Z</a:t>
            </a:r>
            <a:r>
              <a:rPr kumimoji="0" lang="pl-PL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rozumienie świata</a:t>
            </a:r>
            <a:endParaRPr kumimoji="0" lang="pl-PL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Bogate zasoby lingwistyczne umożliwiają lepsze zrozumienie rzeczywistości. Wraz z rozwojem systemu pojęć, rozumienie świata wchodzi na coraz wyższy poziom.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Baśnie i inne historie, które w uproszczony sposób  pokazują związki </a:t>
            </a:r>
            <a:r>
              <a:rPr kumimoji="0" 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przyczynowo-skutkowe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między różnymi zdarzeniami czy czynnikami, ułatwiają dzieciom zrozumienie podobnych zaległości obecnych w realnym życiu.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Książki pozwalają na uczenie się bez bezpośredniego doświadczenia, na czerpanie wiedzy z dorobku ludzkości, na poznawanie faktów oraz zależności między nimi.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16632"/>
            <a:ext cx="878497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kumimoji="0" lang="pl-PL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ozwój emocjonalny i psychospołeczny</a:t>
            </a:r>
            <a:endParaRPr kumimoji="0" lang="pl-PL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Powieści i opowiadania pomagają w nazywaniu i rozumieniu emocji oraz uświadamiają samo ich istnienie i znaczenia w życiu człowieka.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itchFamily="34" charset="0"/>
                <a:ea typeface="Calibri" pitchFamily="34" charset="0"/>
                <a:cs typeface="Calibri" pitchFamily="34" charset="0"/>
              </a:rPr>
              <a:t>Osoby częściej czytające fikcje literacką ( powieści, opowiadania) maja wyższe kompetencje społeczne, bardziej rozwinięta zdolność empatii i lepiej rozumieją przyczyny </a:t>
            </a:r>
            <a:r>
              <a:rPr lang="pl-PL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zachowań</a:t>
            </a:r>
            <a:r>
              <a:rPr lang="pl-PL" dirty="0">
                <a:latin typeface="Calibri" pitchFamily="34" charset="0"/>
                <a:ea typeface="Calibri" pitchFamily="34" charset="0"/>
                <a:cs typeface="Calibri" pitchFamily="34" charset="0"/>
              </a:rPr>
              <a:t> innych ludzi.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Lektura książek dostarcza też cennych inspiracji dla kształtujących się postaw dzieci i młodzieży w postaci wzorców osobowych, a także uczy, jak można rozwiązywać konflikty i trudności.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kumimoji="0" 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ozwój sprawności umysłowej,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inteligencji, kreatywności</a:t>
            </a:r>
            <a:endParaRPr kumimoji="0" lang="pl-P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Czytanie intensywnie ćwiczy bardzo wiele różnych obszarów mózgu, usprawniając dzięki temu jego ogólne funkcjonowanie. Dzieje się tak, ponieważ czytanie wymaga koordynacji wielu złożonych funkcji poznawczych,  a każde ich uruchomienie jest „ćwiczeniem” mózgu.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Korzystny wpływ na rozwój mózgu mają powieści z wartką , wciągającą akcją – a więc takie, które często uważa się za mniej wartościową literaturę. Z drugiej strony, umiejętności interpersonalne i rozumienie relacji społecznych rozwija się lepiej, gdy czytamy bardziej wymagającą literaturę. 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04827" y="4549676"/>
            <a:ext cx="435648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CZYTANIE DZIECIOM SPRZYJA NAWIĄZYWANIU BLISKOŚCI</a:t>
            </a:r>
            <a:endParaRPr kumimoji="0" lang="pl-PL" sz="3600" b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 descr="depositphotos_1839321-stock-photo-family-reads-the-news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9487"/>
            <a:ext cx="4032448" cy="3269513"/>
          </a:xfrm>
          <a:prstGeom prst="rect">
            <a:avLst/>
          </a:prstGeom>
        </p:spPr>
      </p:pic>
      <p:pic>
        <p:nvPicPr>
          <p:cNvPr id="4" name="Obraz 3" descr="OIP (1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8506"/>
            <a:ext cx="3456384" cy="295232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4CF771C-651F-4BD4-8CB7-8713BA73FECE}"/>
              </a:ext>
            </a:extLst>
          </p:cNvPr>
          <p:cNvSpPr txBox="1"/>
          <p:nvPr/>
        </p:nvSpPr>
        <p:spPr>
          <a:xfrm>
            <a:off x="537754" y="3501008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l-PL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CZYTAJĄCY RODZIC,</a:t>
            </a:r>
          </a:p>
          <a:p>
            <a:pPr algn="ctr"/>
            <a:r>
              <a:rPr kumimoji="0" lang="pl-PL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CZYTAJĄCE DZIECKO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C95ED01-EC99-49D3-BC01-D682CE74A3E8}"/>
              </a:ext>
            </a:extLst>
          </p:cNvPr>
          <p:cNvSpPr txBox="1"/>
          <p:nvPr/>
        </p:nvSpPr>
        <p:spPr>
          <a:xfrm>
            <a:off x="4788024" y="3501008"/>
            <a:ext cx="4428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alibri" pitchFamily="34" charset="0"/>
                <a:cs typeface="Times New Roman" pitchFamily="18" charset="0"/>
              </a:rPr>
              <a:t>DZIECKO, KTÓREMU RODZICE CZYTAJĄ  OD NAJMŁODSZYCH LAT, DOMAGA SIĘ LEKTURY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NIECHĘĆ I ZAGROŻENIA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b="1" dirty="0"/>
              <a:t>DLACZEGO MŁODZIEZ PRZESTAJE CZYTAĆ? </a:t>
            </a:r>
          </a:p>
          <a:p>
            <a:r>
              <a:rPr lang="pl-PL" sz="2000" dirty="0"/>
              <a:t>Znudzenie i niechęć</a:t>
            </a:r>
          </a:p>
          <a:p>
            <a:r>
              <a:rPr lang="pl-PL" sz="2000" dirty="0"/>
              <a:t>Sytuacja przymusu</a:t>
            </a:r>
          </a:p>
          <a:p>
            <a:r>
              <a:rPr lang="pl-PL" sz="2000" dirty="0"/>
              <a:t> Internet</a:t>
            </a:r>
          </a:p>
          <a:p>
            <a:r>
              <a:rPr lang="pl-PL" sz="2000" dirty="0"/>
              <a:t> Telewizja</a:t>
            </a:r>
          </a:p>
          <a:p>
            <a:r>
              <a:rPr lang="pl-PL" sz="2000" dirty="0"/>
              <a:t>Gry komputerowe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b="1" dirty="0"/>
              <a:t>ZAGROŻENIA</a:t>
            </a:r>
          </a:p>
          <a:p>
            <a:r>
              <a:rPr lang="pl-PL" sz="2000" dirty="0" err="1"/>
              <a:t>Siecioholizm</a:t>
            </a:r>
            <a:r>
              <a:rPr lang="pl-PL" sz="2000" dirty="0"/>
              <a:t> - uzależnienie od </a:t>
            </a:r>
            <a:r>
              <a:rPr lang="pl-PL" sz="2000" dirty="0" err="1"/>
              <a:t>internetu</a:t>
            </a:r>
            <a:endParaRPr lang="pl-PL" sz="2000" dirty="0"/>
          </a:p>
          <a:p>
            <a:r>
              <a:rPr lang="pl-PL" sz="2000" dirty="0"/>
              <a:t> </a:t>
            </a:r>
            <a:r>
              <a:rPr lang="pl-PL" sz="2000" dirty="0" err="1"/>
              <a:t>Fonoholizm</a:t>
            </a:r>
            <a:r>
              <a:rPr lang="pl-PL" sz="2000" dirty="0"/>
              <a:t> - uzależnienie od telefonów komórkowych</a:t>
            </a:r>
          </a:p>
          <a:p>
            <a:r>
              <a:rPr lang="pl-PL" sz="2000" dirty="0"/>
              <a:t> Uzależnienie od gier komputerowych</a:t>
            </a:r>
          </a:p>
          <a:p>
            <a:endParaRPr lang="pl-PL" dirty="0"/>
          </a:p>
        </p:txBody>
      </p:sp>
      <p:pic>
        <p:nvPicPr>
          <p:cNvPr id="5" name="Obraz 4" descr="21453880f85939b86c9b27addeae576f,780,0,0,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4355976" cy="2492896"/>
          </a:xfrm>
          <a:prstGeom prst="rect">
            <a:avLst/>
          </a:prstGeom>
        </p:spPr>
      </p:pic>
      <p:pic>
        <p:nvPicPr>
          <p:cNvPr id="7" name="Obraz 6" descr="dzieci44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1880" y="3933056"/>
            <a:ext cx="1341120" cy="1005840"/>
          </a:xfrm>
          <a:prstGeom prst="rect">
            <a:avLst/>
          </a:prstGeom>
        </p:spPr>
      </p:pic>
      <p:pic>
        <p:nvPicPr>
          <p:cNvPr id="9" name="Obraz 8" descr="mezczyzna-grajacy-w-gry-komputerowe-6588680cbed3cc977b354fe82e808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509120"/>
            <a:ext cx="331236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60190879_by_Raczus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8450"/>
            <a:ext cx="7620000" cy="6261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NASZA BIBLIOTEKA</a:t>
            </a:r>
          </a:p>
        </p:txBody>
      </p:sp>
      <p:pic>
        <p:nvPicPr>
          <p:cNvPr id="4" name="Obraz 3" descr="IMG_20171207_103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10721">
            <a:off x="485204" y="1781530"/>
            <a:ext cx="3970558" cy="4032448"/>
          </a:xfrm>
          <a:prstGeom prst="rect">
            <a:avLst/>
          </a:prstGeom>
        </p:spPr>
      </p:pic>
      <p:pic>
        <p:nvPicPr>
          <p:cNvPr id="5" name="Obraz 4" descr="IMG_20171207_103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26654">
            <a:off x="4853937" y="1920925"/>
            <a:ext cx="3701574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Autofit/>
          </a:bodyPr>
          <a:lstStyle/>
          <a:p>
            <a:r>
              <a:rPr lang="pl-PL" sz="10000" b="1" i="1" dirty="0">
                <a:solidFill>
                  <a:srgbClr val="FF0000"/>
                </a:solidFill>
              </a:rPr>
              <a:t>DZIĘKUJĘ 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6700" b="1" dirty="0"/>
              <a:t>CEL SPOTKANIA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Uświadomienie sobie jak ważną rolę w życiu  każdego człowieka, a szczególnie dziecka, odgrywa literatura.</a:t>
            </a:r>
          </a:p>
          <a:p>
            <a:endParaRPr lang="pl-PL" dirty="0"/>
          </a:p>
        </p:txBody>
      </p:sp>
      <p:pic>
        <p:nvPicPr>
          <p:cNvPr id="4" name="Obraz 3" descr="ewoluc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951222"/>
            <a:ext cx="8136904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4114" y="476672"/>
            <a:ext cx="81369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dirty="0"/>
              <a:t>Spotkamy się w ramach realizacji założeń  </a:t>
            </a:r>
          </a:p>
          <a:p>
            <a:pPr algn="ctr"/>
            <a:r>
              <a:rPr lang="pl-PL" sz="2600" b="1" dirty="0"/>
              <a:t>Narodowego Programu Rozwoju Czytelnictwa.</a:t>
            </a:r>
          </a:p>
          <a:p>
            <a:endParaRPr lang="pl-PL" sz="2600" dirty="0"/>
          </a:p>
          <a:p>
            <a:r>
              <a:rPr lang="pl-PL" sz="2600" dirty="0"/>
              <a:t>Celem NPRC jest  promocja czytelnictwa poprzez udzielenie wsparcia finansowego na zakup nowości wydawniczych. </a:t>
            </a:r>
          </a:p>
          <a:p>
            <a:endParaRPr lang="pl-PL" sz="2600" dirty="0"/>
          </a:p>
          <a:p>
            <a:r>
              <a:rPr lang="pl-PL" sz="2600" b="1" dirty="0"/>
              <a:t>Szkoła otrzymała wsparcie w wysokości  </a:t>
            </a:r>
            <a:r>
              <a:rPr lang="pl-PL" sz="3200" b="1" dirty="0"/>
              <a:t>15 tys. </a:t>
            </a:r>
            <a:r>
              <a:rPr lang="pl-PL" sz="2600" b="1" dirty="0"/>
              <a:t>złotych.</a:t>
            </a:r>
          </a:p>
        </p:txBody>
      </p:sp>
      <p:pic>
        <p:nvPicPr>
          <p:cNvPr id="3" name="Obraz 2" descr="narodowy-program-rozwoju-czytelnict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221088"/>
            <a:ext cx="5904656" cy="20094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>
                <a:solidFill>
                  <a:srgbClr val="FF0000"/>
                </a:solidFill>
              </a:rPr>
              <a:t>Warto czytać książki, bo….</a:t>
            </a:r>
          </a:p>
        </p:txBody>
      </p:sp>
      <p:pic>
        <p:nvPicPr>
          <p:cNvPr id="4" name="Symbol zastępczy zawartości 3" descr="CIUktkqTURBXy82OTY5YjBlYTVkMjBmOGQ3MTIxYWU4NWE2MzUyNDQ0OS5qcGVnkpUDADHNC2rNBmyTBc0Djs0CXw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392" y="2348880"/>
            <a:ext cx="6785216" cy="377728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CZYTANIE  JEST PRAKTYKĄ SPOŁECZNĄ</a:t>
            </a:r>
            <a:br>
              <a:rPr lang="pl-PL" sz="4000" b="1" dirty="0"/>
            </a:br>
            <a:r>
              <a:rPr lang="pl-PL" sz="3100" dirty="0"/>
              <a:t>Czytający spotykają  przede wszystkim osoby czytające.</a:t>
            </a:r>
            <a:br>
              <a:rPr lang="pl-PL" sz="3100" dirty="0"/>
            </a:br>
            <a:r>
              <a:rPr lang="pl-PL" sz="3100" dirty="0"/>
              <a:t> Dziewięcioro z dziesięciorga badanych, </a:t>
            </a:r>
            <a:br>
              <a:rPr lang="pl-PL" sz="3100" dirty="0"/>
            </a:br>
            <a:r>
              <a:rPr lang="pl-PL" sz="3100" dirty="0"/>
              <a:t>których najbliżsi nie czytają,</a:t>
            </a:r>
            <a:br>
              <a:rPr lang="pl-PL" sz="3100" dirty="0"/>
            </a:br>
            <a:r>
              <a:rPr lang="pl-PL" sz="3100" dirty="0"/>
              <a:t>również nie sięga po książkę.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 descr="Ksiazki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356992"/>
            <a:ext cx="609600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596" y="341113"/>
            <a:ext cx="8686800" cy="3298378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CZYTANIE SIĘ DZIEDZICZY</a:t>
            </a:r>
            <a:r>
              <a:rPr lang="pl-PL" dirty="0"/>
              <a:t/>
            </a:r>
            <a:br>
              <a:rPr lang="pl-PL" dirty="0"/>
            </a:br>
            <a:r>
              <a:rPr lang="pl-PL" sz="3100" dirty="0"/>
              <a:t>Nawyku  czytania  uczymy się w grupach,</a:t>
            </a:r>
            <a:br>
              <a:rPr lang="pl-PL" sz="3100" dirty="0"/>
            </a:br>
            <a:r>
              <a:rPr lang="pl-PL" sz="3100" dirty="0"/>
              <a:t>zwłaszcza w rodzinie  i w środowisku bliskich znajomych.</a:t>
            </a:r>
            <a:br>
              <a:rPr lang="pl-PL" sz="3100" dirty="0"/>
            </a:br>
            <a:r>
              <a:rPr lang="pl-PL" sz="3100" dirty="0"/>
              <a:t>Czytanie książek w dorosłym życiu  w dużej mierze zależy od tego, czy w dzieciństwie czytano nam książki.</a:t>
            </a:r>
            <a:br>
              <a:rPr lang="pl-PL" sz="3100" dirty="0"/>
            </a:br>
            <a:endParaRPr lang="pl-PL" sz="3100" dirty="0"/>
          </a:p>
        </p:txBody>
      </p:sp>
      <p:pic>
        <p:nvPicPr>
          <p:cNvPr id="3" name="Obraz 2" descr="depositphotos_151122526-stock-photo-family-reading-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56992"/>
            <a:ext cx="6552728" cy="3233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477253"/>
            <a:ext cx="669674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STAN CZYTELNICTWA </a:t>
            </a:r>
            <a:endParaRPr kumimoji="0" lang="pl-P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wśród 12- latków tylko 5% zdeklarowało, że nie przeczytało żadnej książki</a:t>
            </a:r>
            <a:endParaRPr kumimoji="0" 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czytelnictwo wyraźnie spada  po 15 roku życia</a:t>
            </a:r>
            <a:endParaRPr kumimoji="0" 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29% młodych osób nie przeczytało w ciągu roku ani jednej książki ( 15-19 lat)</a:t>
            </a:r>
            <a:endParaRPr kumimoji="0" 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16,4 % badanych, czyli ok.5,5mln nie ma w domu ani jednej książki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19 milionów w ogóle nie czyta żadnych książek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03B9E70-D20F-4BE6-A41A-D492524DC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717032"/>
            <a:ext cx="175260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707904" y="2276872"/>
            <a:ext cx="48965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Wśród książek wymienianych w 2019 roku dominują książki </a:t>
            </a:r>
            <a:r>
              <a:rPr kumimoji="0" lang="pl-PL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papierowe -98%</a:t>
            </a:r>
            <a:r>
              <a:rPr kumimoji="0" lang="pl-PL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czytelników,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e-booki </a:t>
            </a:r>
            <a:r>
              <a:rPr kumimoji="0" lang="pl-PL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- </a:t>
            </a: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6%,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audiobooki - 3%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wszystkie formy łącznie deklaruje 6% czytelników.</a:t>
            </a:r>
            <a:endParaRPr kumimoji="0" 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latin typeface="Calibri" pitchFamily="34" charset="0"/>
                <a:cs typeface="Calibri" pitchFamily="34" charset="0"/>
              </a:rPr>
              <a:t>Nadal więc dominuje forma papierowa książek.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 descr="piekna-dziewczyna-w-swobodnym-swetrze-z-luznymi-wlosami-otwieraja-ksiazke-na-rozowym-tle-i-smiejac-sie-cieszac-sie-nowa-ksiazka-koncepcja-szczesliwych-ludzi_154734-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2865"/>
            <a:ext cx="3024336" cy="324641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38C450F-628E-466F-BD3A-B9D9983838B0}"/>
              </a:ext>
            </a:extLst>
          </p:cNvPr>
          <p:cNvSpPr txBox="1"/>
          <p:nvPr/>
        </p:nvSpPr>
        <p:spPr>
          <a:xfrm>
            <a:off x="683568" y="507565"/>
            <a:ext cx="80648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dirty="0">
                <a:latin typeface="Calibri" pitchFamily="34" charset="0"/>
                <a:cs typeface="Calibri" pitchFamily="34" charset="0"/>
              </a:rPr>
              <a:t>   W </a:t>
            </a:r>
            <a:r>
              <a:rPr lang="pl-PL" sz="2800" b="1" dirty="0">
                <a:latin typeface="Calibri" pitchFamily="34" charset="0"/>
                <a:cs typeface="Calibri" pitchFamily="34" charset="0"/>
              </a:rPr>
              <a:t>2015</a:t>
            </a:r>
            <a:r>
              <a:rPr lang="pl-PL" sz="2800" dirty="0">
                <a:latin typeface="Calibri" pitchFamily="34" charset="0"/>
                <a:cs typeface="Calibri" pitchFamily="34" charset="0"/>
              </a:rPr>
              <a:t> roku lekturę co najmniej jednej książki zadeklarowało 37% badanych, a w </a:t>
            </a:r>
            <a:r>
              <a:rPr lang="pl-PL" sz="2800" b="1" dirty="0">
                <a:latin typeface="Calibri" pitchFamily="34" charset="0"/>
                <a:cs typeface="Calibri" pitchFamily="34" charset="0"/>
              </a:rPr>
              <a:t>2019</a:t>
            </a:r>
            <a:r>
              <a:rPr lang="pl-PL" sz="2800" dirty="0">
                <a:latin typeface="Calibri" pitchFamily="34" charset="0"/>
                <a:cs typeface="Calibri" pitchFamily="34" charset="0"/>
              </a:rPr>
              <a:t> roku- 39%.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800" b="1" dirty="0">
                <a:latin typeface="Calibri" pitchFamily="34" charset="0"/>
                <a:cs typeface="Calibri" pitchFamily="34" charset="0"/>
              </a:rPr>
              <a:t>Nastąpił więc niewielki wzrost.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26064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Calibri" pitchFamily="34" charset="0"/>
                <a:cs typeface="Times New Roman" pitchFamily="18" charset="0"/>
              </a:rPr>
              <a:t>BADANIE CZYTELNICTWA </a:t>
            </a:r>
          </a:p>
          <a:p>
            <a:pPr algn="ctr"/>
            <a:r>
              <a:rPr lang="pl-PL" sz="3600" b="1" dirty="0">
                <a:latin typeface="Calibri" pitchFamily="34" charset="0"/>
                <a:cs typeface="Times New Roman" pitchFamily="18" charset="0"/>
              </a:rPr>
              <a:t>DZIECI  MŁODZIEŻY- CZYTELNICTWO </a:t>
            </a:r>
          </a:p>
          <a:p>
            <a:pPr algn="ctr"/>
            <a:r>
              <a:rPr lang="pl-PL" sz="3600" b="1" dirty="0">
                <a:latin typeface="Calibri" pitchFamily="34" charset="0"/>
                <a:cs typeface="Times New Roman" pitchFamily="18" charset="0"/>
              </a:rPr>
              <a:t>A KAPITAŁ KULTUROWY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Aktywność czytelnicza uczniów jest silnie skorelowana z kapitałem kulturowym ich rodziny oraz z wielkością posiadanych przez rodzinę księgozbiorów.</a:t>
            </a:r>
          </a:p>
        </p:txBody>
      </p:sp>
      <p:pic>
        <p:nvPicPr>
          <p:cNvPr id="3" name="Obraz 2" descr="1852940-ksiazki-657-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410" y="2852936"/>
            <a:ext cx="4752528" cy="340271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154622D6-110B-4E98-ABC1-3E5D9ED944A9}"/>
              </a:ext>
            </a:extLst>
          </p:cNvPr>
          <p:cNvSpPr txBox="1"/>
          <p:nvPr/>
        </p:nvSpPr>
        <p:spPr>
          <a:xfrm>
            <a:off x="322150" y="3115180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Wraz ze wzrostem wielkości domowego i  należącego do ucznia księgozbioru rośnie szansa na podjęcie przez niego lektury, szczególnie tej dla przyjemności.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 Aż 40% rodzin 12- i 15-latków ma ubogie, liczące do 50 książek zbiory.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 7% domów nie ma żadnej książki.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693</Words>
  <Application>Microsoft Office PowerPoint</Application>
  <PresentationFormat>Pokaz na ekranie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Prezentacja programu PowerPoint</vt:lpstr>
      <vt:lpstr>CEL SPOTKANIA </vt:lpstr>
      <vt:lpstr>Prezentacja programu PowerPoint</vt:lpstr>
      <vt:lpstr>Warto czytać książki, bo….</vt:lpstr>
      <vt:lpstr>CZYTANIE  JEST PRAKTYKĄ SPOŁECZNĄ Czytający spotykają  przede wszystkim osoby czytające.  Dziewięcioro z dziesięciorga badanych,  których najbliżsi nie czytają, również nie sięga po książkę.   </vt:lpstr>
      <vt:lpstr>CZYTANIE SIĘ DZIEDZICZY Nawyku  czytania  uczymy się w grupach, zwłaszcza w rodzinie  i w środowisku bliskich znajomych. Czytanie książek w dorosłym życiu  w dużej mierze zależy od tego, czy w dzieciństwie czytano nam książki.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NIECHĘĆ I ZAGROŻENIA</vt:lpstr>
      <vt:lpstr>Prezentacja programu PowerPoint</vt:lpstr>
      <vt:lpstr>NASZA BIBLIOTEKA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NARODOWY PROGRAM ROZWOJU CZYTELNICTWA</dc:title>
  <dc:creator>MONIKA</dc:creator>
  <cp:lastModifiedBy>Nauczyciel</cp:lastModifiedBy>
  <cp:revision>35</cp:revision>
  <dcterms:created xsi:type="dcterms:W3CDTF">2020-12-08T09:31:37Z</dcterms:created>
  <dcterms:modified xsi:type="dcterms:W3CDTF">2020-12-16T08:27:44Z</dcterms:modified>
</cp:coreProperties>
</file>