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</p:sldMasterIdLst>
  <p:sldIdLst>
    <p:sldId id="256" r:id="rId2"/>
    <p:sldId id="258" r:id="rId3"/>
    <p:sldId id="278" r:id="rId4"/>
    <p:sldId id="257" r:id="rId5"/>
    <p:sldId id="259" r:id="rId6"/>
    <p:sldId id="261" r:id="rId7"/>
    <p:sldId id="262" r:id="rId8"/>
    <p:sldId id="260" r:id="rId9"/>
    <p:sldId id="263" r:id="rId10"/>
    <p:sldId id="264" r:id="rId11"/>
    <p:sldId id="265" r:id="rId12"/>
    <p:sldId id="270" r:id="rId13"/>
    <p:sldId id="266" r:id="rId14"/>
    <p:sldId id="267" r:id="rId15"/>
    <p:sldId id="268" r:id="rId16"/>
    <p:sldId id="269" r:id="rId17"/>
    <p:sldId id="271" r:id="rId18"/>
    <p:sldId id="272" r:id="rId19"/>
    <p:sldId id="273" r:id="rId20"/>
    <p:sldId id="274" r:id="rId21"/>
    <p:sldId id="277" r:id="rId22"/>
    <p:sldId id="275" r:id="rId23"/>
    <p:sldId id="276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85" d="100"/>
          <a:sy n="85" d="100"/>
        </p:scale>
        <p:origin x="49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69014-42B6-471D-8174-5A1D7629547A}" type="datetimeFigureOut">
              <a:rPr lang="pl-PL" smtClean="0"/>
              <a:t>04.12.2024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41CE0-1905-47CA-B539-DB966B86E4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0267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69014-42B6-471D-8174-5A1D7629547A}" type="datetimeFigureOut">
              <a:rPr lang="pl-PL" smtClean="0"/>
              <a:t>04.12.2024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41CE0-1905-47CA-B539-DB966B86E4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8194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69014-42B6-471D-8174-5A1D7629547A}" type="datetimeFigureOut">
              <a:rPr lang="pl-PL" smtClean="0"/>
              <a:t>04.12.2024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41CE0-1905-47CA-B539-DB966B86E406}" type="slidenum">
              <a:rPr lang="pl-PL" smtClean="0"/>
              <a:t>‹#›</a:t>
            </a:fld>
            <a:endParaRPr lang="pl-PL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09206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69014-42B6-471D-8174-5A1D7629547A}" type="datetimeFigureOut">
              <a:rPr lang="pl-PL" smtClean="0"/>
              <a:t>04.12.2024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41CE0-1905-47CA-B539-DB966B86E4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2501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69014-42B6-471D-8174-5A1D7629547A}" type="datetimeFigureOut">
              <a:rPr lang="pl-PL" smtClean="0"/>
              <a:t>04.12.2024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41CE0-1905-47CA-B539-DB966B86E406}" type="slidenum">
              <a:rPr lang="pl-PL" smtClean="0"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22063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69014-42B6-471D-8174-5A1D7629547A}" type="datetimeFigureOut">
              <a:rPr lang="pl-PL" smtClean="0"/>
              <a:t>04.12.2024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41CE0-1905-47CA-B539-DB966B86E4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30018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69014-42B6-471D-8174-5A1D7629547A}" type="datetimeFigureOut">
              <a:rPr lang="pl-PL" smtClean="0"/>
              <a:t>04.12.2024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41CE0-1905-47CA-B539-DB966B86E4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19236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69014-42B6-471D-8174-5A1D7629547A}" type="datetimeFigureOut">
              <a:rPr lang="pl-PL" smtClean="0"/>
              <a:t>04.12.2024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41CE0-1905-47CA-B539-DB966B86E4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8985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69014-42B6-471D-8174-5A1D7629547A}" type="datetimeFigureOut">
              <a:rPr lang="pl-PL" smtClean="0"/>
              <a:t>04.12.2024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41CE0-1905-47CA-B539-DB966B86E4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1544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69014-42B6-471D-8174-5A1D7629547A}" type="datetimeFigureOut">
              <a:rPr lang="pl-PL" smtClean="0"/>
              <a:t>04.12.2024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41CE0-1905-47CA-B539-DB966B86E4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886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69014-42B6-471D-8174-5A1D7629547A}" type="datetimeFigureOut">
              <a:rPr lang="pl-PL" smtClean="0"/>
              <a:t>04.12.2024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41CE0-1905-47CA-B539-DB966B86E4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4108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69014-42B6-471D-8174-5A1D7629547A}" type="datetimeFigureOut">
              <a:rPr lang="pl-PL" smtClean="0"/>
              <a:t>04.12.2024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41CE0-1905-47CA-B539-DB966B86E4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1143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69014-42B6-471D-8174-5A1D7629547A}" type="datetimeFigureOut">
              <a:rPr lang="pl-PL" smtClean="0"/>
              <a:t>04.12.2024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41CE0-1905-47CA-B539-DB966B86E4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6668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69014-42B6-471D-8174-5A1D7629547A}" type="datetimeFigureOut">
              <a:rPr lang="pl-PL" smtClean="0"/>
              <a:t>04.12.2024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41CE0-1905-47CA-B539-DB966B86E4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2129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69014-42B6-471D-8174-5A1D7629547A}" type="datetimeFigureOut">
              <a:rPr lang="pl-PL" smtClean="0"/>
              <a:t>04.12.2024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41CE0-1905-47CA-B539-DB966B86E4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3033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69014-42B6-471D-8174-5A1D7629547A}" type="datetimeFigureOut">
              <a:rPr lang="pl-PL" smtClean="0"/>
              <a:t>04.12.2024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41CE0-1905-47CA-B539-DB966B86E4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3457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69014-42B6-471D-8174-5A1D7629547A}" type="datetimeFigureOut">
              <a:rPr lang="pl-PL" smtClean="0"/>
              <a:t>04.12.2024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41CE0-1905-47CA-B539-DB966B86E4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25504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269014-42B6-471D-8174-5A1D7629547A}" type="datetimeFigureOut">
              <a:rPr lang="pl-PL" smtClean="0"/>
              <a:t>04.12.2024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1A41CE0-1905-47CA-B539-DB966B86E40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20066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ay/83000/377/207" TargetMode="External"/><Relationship Id="rId2" Type="http://schemas.openxmlformats.org/officeDocument/2006/relationships/hyperlink" Target="https://wordwall.net/play/82999/749/558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ordwall.net/play/82997/927/779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632F26C-703B-4782-A170-7C8297093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754" y="180754"/>
            <a:ext cx="10137622" cy="4805916"/>
          </a:xfrm>
        </p:spPr>
        <p:txBody>
          <a:bodyPr>
            <a:noAutofit/>
          </a:bodyPr>
          <a:lstStyle/>
          <a:p>
            <a:pPr algn="ctr"/>
            <a:r>
              <a:rPr lang="pl-PL" sz="8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Konkurs Wiedzy </a:t>
            </a:r>
            <a:br>
              <a:rPr lang="pl-PL" sz="8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8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Mazowszu</a:t>
            </a:r>
            <a:br>
              <a:rPr lang="pl-PL" sz="6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6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4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VII edycja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494DE48-0808-48AD-9720-960B8972E3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142" y="5425941"/>
            <a:ext cx="11483162" cy="1432059"/>
          </a:xfrm>
        </p:spPr>
        <p:txBody>
          <a:bodyPr>
            <a:noAutofit/>
          </a:bodyPr>
          <a:lstStyle/>
          <a:p>
            <a:pPr algn="ctr"/>
            <a:r>
              <a:rPr lang="pl-PL" sz="3600" b="1" dirty="0">
                <a:solidFill>
                  <a:schemeClr val="tx1"/>
                </a:solidFill>
              </a:rPr>
              <a:t>Szkoła </a:t>
            </a:r>
            <a:r>
              <a:rPr lang="pl-PL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Podstawowa</a:t>
            </a:r>
            <a:r>
              <a:rPr lang="pl-PL" sz="3600" b="1" dirty="0">
                <a:solidFill>
                  <a:schemeClr val="tx1"/>
                </a:solidFill>
              </a:rPr>
              <a:t> z Oddziałami Integracyjnymi </a:t>
            </a:r>
          </a:p>
          <a:p>
            <a:pPr algn="ctr"/>
            <a:r>
              <a:rPr lang="pl-PL" sz="3600" b="1" dirty="0">
                <a:solidFill>
                  <a:schemeClr val="tx1"/>
                </a:solidFill>
              </a:rPr>
              <a:t>nr 138 im. Józefa Horsta w Warszawie</a:t>
            </a:r>
          </a:p>
        </p:txBody>
      </p:sp>
    </p:spTree>
    <p:extLst>
      <p:ext uri="{BB962C8B-B14F-4D97-AF65-F5344CB8AC3E}">
        <p14:creationId xmlns:p14="http://schemas.microsoft.com/office/powerpoint/2010/main" val="2237347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28C6174-9F45-4C6E-ABE1-509AA6A48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16541"/>
            <a:ext cx="7684913" cy="1048871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Początek XX wieku – rozwój motoryzacji, transportu publicznego oraz linii lotniczych.</a:t>
            </a:r>
            <a:endParaRPr lang="pl-PL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037A691-7414-4B73-B8E9-17B76FB41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378" y="1876350"/>
            <a:ext cx="6391980" cy="4676850"/>
          </a:xfrm>
        </p:spPr>
        <p:txBody>
          <a:bodyPr>
            <a:norm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Po odzyskaniu przez Polskę niepodległości w 1918 roku, transport na Mazowszu przeszedł kolejną fazę modernizacji, szczególnie w miastach.</a:t>
            </a:r>
          </a:p>
          <a:p>
            <a:pPr marL="0" indent="0">
              <a:buNone/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 Warszawie od 1920 roku zaczęły pojawiać się samochody osobowe oraz pierwsze autobusy miejskie.</a:t>
            </a:r>
          </a:p>
          <a:p>
            <a:pPr marL="0" indent="0">
              <a:buNone/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Rozwinął się transport publiczny, zwłaszcza tramwajowy. Pierwsze tramwaje pojawiły się tu już w 1908 roku. </a:t>
            </a:r>
          </a:p>
          <a:p>
            <a:pPr marL="0" indent="0">
              <a:buNone/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Początek XX wieku to czas rozwoju motoryzacji i transportu publicznego, który miał ogromny wpływ na życie codzienne mieszkańców Mazowsza.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AEBFA5DD-6AD8-4478-8B54-AD8A2B38B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8321" y="640976"/>
            <a:ext cx="4110302" cy="2470748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D8C28947-5D48-4B96-A384-F981F4DAD7DC}"/>
              </a:ext>
            </a:extLst>
          </p:cNvPr>
          <p:cNvSpPr/>
          <p:nvPr/>
        </p:nvSpPr>
        <p:spPr>
          <a:xfrm>
            <a:off x="7330792" y="91296"/>
            <a:ext cx="4464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roku 1927 powstał pierwszy polski samochód. Był nim </a:t>
            </a:r>
            <a:r>
              <a:rPr lang="pl-PL" sz="1600" b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CWS T-1.</a:t>
            </a:r>
            <a:endParaRPr lang="pl-P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4FE50776-47B3-4260-92D4-1A57BA972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5357" y="3194120"/>
            <a:ext cx="5553266" cy="3079105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65B46AB6-8045-4ABD-A44B-62DDCFE5F054}"/>
              </a:ext>
            </a:extLst>
          </p:cNvPr>
          <p:cNvSpPr txBox="1"/>
          <p:nvPr/>
        </p:nvSpPr>
        <p:spPr>
          <a:xfrm>
            <a:off x="7035569" y="6298050"/>
            <a:ext cx="5080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26 marca 1908 roku wyruszył na trasę pierwszy tramwaj elektryczny w Warszawie.</a:t>
            </a:r>
          </a:p>
        </p:txBody>
      </p:sp>
    </p:spTree>
    <p:extLst>
      <p:ext uri="{BB962C8B-B14F-4D97-AF65-F5344CB8AC3E}">
        <p14:creationId xmlns:p14="http://schemas.microsoft.com/office/powerpoint/2010/main" val="856395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D874D0E2-5D93-462F-871D-963802BB9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018" y="371563"/>
            <a:ext cx="4053964" cy="267142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4C6715C8-5893-4418-87C3-649A66603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7587" y="352658"/>
            <a:ext cx="3822380" cy="2671425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3F9063FD-7DAE-4286-BDFA-8F242D3B4045}"/>
              </a:ext>
            </a:extLst>
          </p:cNvPr>
          <p:cNvSpPr txBox="1"/>
          <p:nvPr/>
        </p:nvSpPr>
        <p:spPr>
          <a:xfrm>
            <a:off x="1129553" y="-16983"/>
            <a:ext cx="95384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Różne modele autobusów przed i po II wojnie światowej…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3835499-64C0-4E80-B560-758F0633D4A5}"/>
              </a:ext>
            </a:extLst>
          </p:cNvPr>
          <p:cNvSpPr txBox="1"/>
          <p:nvPr/>
        </p:nvSpPr>
        <p:spPr>
          <a:xfrm>
            <a:off x="8297587" y="3050558"/>
            <a:ext cx="38996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Autobusy </a:t>
            </a:r>
            <a:r>
              <a:rPr lang="pl-PL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Leyland</a:t>
            </a:r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 dostarczone po wojnie z Londynu. Zostały wycofane w 1948 roku. 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16C77390-D256-49C9-8F81-7C407688A2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517" y="3723012"/>
            <a:ext cx="3935706" cy="2581375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3965B218-9CBD-4BD7-A33E-8E650EE8EFEE}"/>
              </a:ext>
            </a:extLst>
          </p:cNvPr>
          <p:cNvSpPr/>
          <p:nvPr/>
        </p:nvSpPr>
        <p:spPr>
          <a:xfrm>
            <a:off x="1689999" y="6308954"/>
            <a:ext cx="420761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500" spc="75" dirty="0">
                <a:solidFill>
                  <a:srgbClr val="000000"/>
                </a:solidFill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Od 1940 do 1949 roku jeździły autobusy </a:t>
            </a:r>
            <a:r>
              <a:rPr lang="pl-PL" sz="1500" b="1" spc="75" dirty="0" err="1">
                <a:solidFill>
                  <a:srgbClr val="000000"/>
                </a:solidFill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Chausson</a:t>
            </a:r>
            <a:r>
              <a:rPr lang="pl-PL" sz="1500" spc="75" dirty="0">
                <a:solidFill>
                  <a:srgbClr val="000000"/>
                </a:solidFill>
                <a:latin typeface="Arial" panose="020B0604020202020204" pitchFamily="34" charset="0"/>
                <a:ea typeface="NSimSun" panose="02010609030101010101" pitchFamily="49" charset="-122"/>
                <a:cs typeface="Arial" panose="020B0604020202020204" pitchFamily="34" charset="0"/>
              </a:rPr>
              <a:t> dostarczone z Francji.</a:t>
            </a:r>
            <a:endParaRPr lang="pl-PL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AF804F33-BF13-41D8-9277-AD61DA560D43}"/>
              </a:ext>
            </a:extLst>
          </p:cNvPr>
          <p:cNvSpPr/>
          <p:nvPr/>
        </p:nvSpPr>
        <p:spPr>
          <a:xfrm>
            <a:off x="4069018" y="3030216"/>
            <a:ext cx="420761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Autobus francuski </a:t>
            </a:r>
            <a:r>
              <a:rPr lang="pl-PL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Somua</a:t>
            </a:r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 od 1930-1939 roku. Został sprowadzony do Warszawy z Holandii.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02AD86AA-E2CB-4DC0-A2F2-41122E27A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719972"/>
            <a:ext cx="3899647" cy="2630106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91FC4F17-83EF-4D4F-A3E2-0F79CDC0D739}"/>
              </a:ext>
            </a:extLst>
          </p:cNvPr>
          <p:cNvSpPr txBox="1"/>
          <p:nvPr/>
        </p:nvSpPr>
        <p:spPr>
          <a:xfrm>
            <a:off x="6560040" y="6360928"/>
            <a:ext cx="297156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Od 1950 r – węgierskie </a:t>
            </a:r>
            <a:r>
              <a:rPr lang="pl-PL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Mavag</a:t>
            </a:r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68001005-6886-4347-BF8B-005C64053B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764" y="350727"/>
            <a:ext cx="3460712" cy="2671426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5621A92B-8DBF-444A-9CA2-3190AEB7FEE6}"/>
              </a:ext>
            </a:extLst>
          </p:cNvPr>
          <p:cNvSpPr txBox="1"/>
          <p:nvPr/>
        </p:nvSpPr>
        <p:spPr>
          <a:xfrm>
            <a:off x="87302" y="2935142"/>
            <a:ext cx="389441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Pierwsze autobusy w Warszawie z 1920 roku -piętrowe </a:t>
            </a:r>
            <a:r>
              <a:rPr lang="pl-PL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Saurery</a:t>
            </a:r>
            <a:r>
              <a:rPr lang="pl-PL" sz="1500" dirty="0">
                <a:latin typeface="Arial" panose="020B0604020202020204" pitchFamily="34" charset="0"/>
                <a:cs typeface="Arial" panose="020B0604020202020204" pitchFamily="34" charset="0"/>
              </a:rPr>
              <a:t> sprowadzono z Niemiec i Austrii. </a:t>
            </a:r>
          </a:p>
        </p:txBody>
      </p:sp>
    </p:spTree>
    <p:extLst>
      <p:ext uri="{BB962C8B-B14F-4D97-AF65-F5344CB8AC3E}">
        <p14:creationId xmlns:p14="http://schemas.microsoft.com/office/powerpoint/2010/main" val="3296157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01E614-9E09-463B-9477-90FC02D92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493" y="309871"/>
            <a:ext cx="4514380" cy="502024"/>
          </a:xfrm>
        </p:spPr>
        <p:txBody>
          <a:bodyPr>
            <a:noAutofit/>
          </a:bodyPr>
          <a:lstStyle/>
          <a:p>
            <a:pPr algn="ctr"/>
            <a:r>
              <a:rPr lang="pl-PL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lotniczy</a:t>
            </a:r>
            <a:endParaRPr lang="pl-PL" sz="28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CFC2771-9258-4C22-9168-4F6804D57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64895"/>
            <a:ext cx="7207624" cy="4992491"/>
          </a:xfrm>
        </p:spPr>
        <p:txBody>
          <a:bodyPr/>
          <a:lstStyle/>
          <a:p>
            <a:r>
              <a:rPr lang="pl-PL" dirty="0"/>
              <a:t>Pod koniec 1928 roku utworzono </a:t>
            </a:r>
            <a:r>
              <a:rPr lang="pl-PL" i="1" dirty="0"/>
              <a:t>Linie Lotnicze LOT</a:t>
            </a:r>
            <a:r>
              <a:rPr lang="pl-PL" dirty="0"/>
              <a:t>, które początkowo obsługiwały trasy krajowe. Za granicę w pierwszych miesiącach latano jedynie do Brna i Wiednia. Są to jedne z najstarszych czynnych linii lotniczych na świecie.</a:t>
            </a:r>
          </a:p>
          <a:p>
            <a:r>
              <a:rPr lang="pl-PL" dirty="0"/>
              <a:t>Szybko rozszerzono listę połączeń do innych krajów.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CDAC3A7-2B00-44D0-8B11-8BBD80BDF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7251" y="152403"/>
            <a:ext cx="3311658" cy="2544457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D011B91A-B0EA-42F5-A5CA-180ED7C77CB0}"/>
              </a:ext>
            </a:extLst>
          </p:cNvPr>
          <p:cNvSpPr/>
          <p:nvPr/>
        </p:nvSpPr>
        <p:spPr>
          <a:xfrm>
            <a:off x="10378521" y="152403"/>
            <a:ext cx="16757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>
                <a:solidFill>
                  <a:srgbClr val="424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Pierwsze samoloty to były </a:t>
            </a:r>
            <a:r>
              <a:rPr lang="pl-PL" sz="1600" b="1" dirty="0">
                <a:solidFill>
                  <a:srgbClr val="424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Junkersy F 13, </a:t>
            </a:r>
            <a:r>
              <a:rPr lang="pl-PL" sz="1600" dirty="0">
                <a:solidFill>
                  <a:srgbClr val="424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które mogły przewieźć tylko 4 pasażerów i 2 osoby z załogi.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62E4F12-B155-46A3-B56A-11252960014E}"/>
              </a:ext>
            </a:extLst>
          </p:cNvPr>
          <p:cNvSpPr/>
          <p:nvPr/>
        </p:nvSpPr>
        <p:spPr>
          <a:xfrm>
            <a:off x="69155" y="5916724"/>
            <a:ext cx="40692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Później były holenderskie </a:t>
            </a:r>
            <a:r>
              <a:rPr lang="pl-PL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Fokkery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F.VIIa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/1m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, które zabierały na pokład 8 podróżnych i 2 osoby z załogi.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ACF6A637-7613-4A7B-ADCA-31471E6100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249" y="3219865"/>
            <a:ext cx="1854242" cy="269685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94FCA87C-C34F-425E-A22B-114876B67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3918" y="3598319"/>
            <a:ext cx="1770570" cy="2512918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DBF9C802-A8C6-4A0F-82D9-EEBFEC2BC6BF}"/>
              </a:ext>
            </a:extLst>
          </p:cNvPr>
          <p:cNvSpPr/>
          <p:nvPr/>
        </p:nvSpPr>
        <p:spPr>
          <a:xfrm>
            <a:off x="6559272" y="6247511"/>
            <a:ext cx="54049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>
                <a:solidFill>
                  <a:srgbClr val="424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 1930 roku zakupiono samoloty </a:t>
            </a:r>
            <a:r>
              <a:rPr lang="pl-PL" sz="1600" b="1" dirty="0">
                <a:solidFill>
                  <a:srgbClr val="424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Douglas DC-2</a:t>
            </a:r>
            <a:r>
              <a:rPr lang="pl-PL" sz="1600" dirty="0">
                <a:solidFill>
                  <a:srgbClr val="4248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które mieściły powyżej 10 pasażerów.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617562A0-D47B-4553-BE44-BB6F5AD502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5" y="156001"/>
            <a:ext cx="1517598" cy="1071444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8BE46AE2-F278-426D-A8E1-4BC08F31C4F3}"/>
              </a:ext>
            </a:extLst>
          </p:cNvPr>
          <p:cNvSpPr txBox="1"/>
          <p:nvPr/>
        </p:nvSpPr>
        <p:spPr>
          <a:xfrm>
            <a:off x="-48479" y="1255930"/>
            <a:ext cx="21613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>
                <a:latin typeface="Arial" panose="020B0604020202020204" pitchFamily="34" charset="0"/>
                <a:cs typeface="Arial" panose="020B0604020202020204" pitchFamily="34" charset="0"/>
              </a:rPr>
              <a:t>Logo i nazwa od 1929r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049B5C81-D097-43E6-9C52-E90B71DC28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2609" y="3906401"/>
            <a:ext cx="3375912" cy="2166210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CB5BBAEA-79CA-496E-BB9B-99BB0C9152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2" y="3269521"/>
            <a:ext cx="3524582" cy="259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503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2B9C3D-2A76-42D6-B421-AA6BE8BA10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0"/>
            <a:ext cx="9188824" cy="1013010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w PRL-u (Polska Rzeczpospolita Ludowa) od 1945 do 1989 roku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FCE0A2D-7EC2-4EDE-A90E-25410DB3D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80681" y="1362636"/>
            <a:ext cx="5728446" cy="534296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sz="2400" b="1" dirty="0">
                <a:latin typeface="Arial" panose="020B0604020202020204" pitchFamily="34" charset="0"/>
                <a:cs typeface="Arial" panose="020B0604020202020204" pitchFamily="34" charset="0"/>
              </a:rPr>
              <a:t>Transport kolejowy</a:t>
            </a:r>
          </a:p>
          <a:p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Kolej była najważniejszym środkiem transportu na długich dystansach do przewozów pasażerów oraz dużej ilości surowców, maszyn i produktów przemysłowych. </a:t>
            </a:r>
          </a:p>
          <a:p>
            <a:pPr marL="0" indent="0">
              <a:buNone/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 latach 50. i 60. XX wieku PKP (Polskie Koleje Państwowe) rozbudowywały infrastrukturę, ale w latach 70. zaczęły pojawiać się problemy z przestarzałymi wagonami i lokomotywami. Wiele pociągów ekspresowych jeździło w niezbyt komfortowych warunkach oraz z opóźnieniem.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FF45782-9E10-4CF8-8E09-D148030F8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0235" y="1225029"/>
            <a:ext cx="3872753" cy="209099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98B95FA3-9EF1-4372-B221-F3D3028FF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440" y="3755105"/>
            <a:ext cx="5175168" cy="295049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5B74B02D-ABDA-4F1F-91BA-E134E06118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188824" y="1165410"/>
            <a:ext cx="2946976" cy="2210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47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B42270-56F3-477D-BD2D-6E9178FB4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5639" y="0"/>
            <a:ext cx="3069913" cy="510988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drogowy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D789FB6-7A2F-48DC-B646-7F4EF536A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47" y="636493"/>
            <a:ext cx="12308541" cy="5404870"/>
          </a:xfrm>
        </p:spPr>
        <p:txBody>
          <a:bodyPr/>
          <a:lstStyle/>
          <a:p>
            <a:r>
              <a:rPr lang="pl-PL" dirty="0"/>
              <a:t>Transport drogowy był mniej rozwinięty niż kolejowy. </a:t>
            </a:r>
          </a:p>
          <a:p>
            <a:r>
              <a:rPr lang="pl-PL" dirty="0"/>
              <a:t>Produkowano polskie samochody, takie jak: Warszawa, Fiat 125p, Syrena, Żuk, Nysa</a:t>
            </a:r>
            <a:r>
              <a:rPr lang="pl-PL" u="sng" dirty="0"/>
              <a:t>, Polonez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6AD3EDE-02C9-4FD5-A46C-6CBBEF47E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5" y="1391417"/>
            <a:ext cx="3204773" cy="1902546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3EF18E58-7D76-42DA-807A-7C1972417C5E}"/>
              </a:ext>
            </a:extLst>
          </p:cNvPr>
          <p:cNvSpPr txBox="1"/>
          <p:nvPr/>
        </p:nvSpPr>
        <p:spPr>
          <a:xfrm>
            <a:off x="-106513" y="3230862"/>
            <a:ext cx="3414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Polski samochód osobowy ”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Warszawa M20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” produkowany w latach 1951–1973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E582F883-4166-4BF7-83EE-71262E519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4421" y="1378204"/>
            <a:ext cx="3089188" cy="1892128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B30361C9-70D8-4B01-9B6A-3A16EBFE35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0253" y="1378204"/>
            <a:ext cx="3218310" cy="1804204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605D7707-4ED4-4A40-90E6-6E75A6D48C2C}"/>
              </a:ext>
            </a:extLst>
          </p:cNvPr>
          <p:cNvSpPr txBox="1"/>
          <p:nvPr/>
        </p:nvSpPr>
        <p:spPr>
          <a:xfrm>
            <a:off x="2885804" y="3303518"/>
            <a:ext cx="37031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Samochód dostawczy „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Żuk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D346E148-3F57-4244-9E30-841C058253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5014" y="1391417"/>
            <a:ext cx="2493834" cy="1870375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30D1721-7C1E-413B-9832-A4E5F1B96C58}"/>
              </a:ext>
            </a:extLst>
          </p:cNvPr>
          <p:cNvSpPr txBox="1"/>
          <p:nvPr/>
        </p:nvSpPr>
        <p:spPr>
          <a:xfrm>
            <a:off x="8980253" y="3230863"/>
            <a:ext cx="3211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Od 1967 roku produkowano „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Polskiego Fiata 125p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56D1F5B6-960A-451B-81A3-B737F14D16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93" y="4170704"/>
            <a:ext cx="2974382" cy="2235523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67EF9C32-E1C1-4BDD-9A4E-05B3BEA67F4F}"/>
              </a:ext>
            </a:extLst>
          </p:cNvPr>
          <p:cNvSpPr txBox="1"/>
          <p:nvPr/>
        </p:nvSpPr>
        <p:spPr>
          <a:xfrm>
            <a:off x="686418" y="6423821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Tarpan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A971A4C3-DB3F-4679-8DF8-FADDC0CD11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4586" y="4176525"/>
            <a:ext cx="2918399" cy="2217225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26CDB225-8510-4F0A-909D-A5EDBD2E88E2}"/>
              </a:ext>
            </a:extLst>
          </p:cNvPr>
          <p:cNvSpPr txBox="1"/>
          <p:nvPr/>
        </p:nvSpPr>
        <p:spPr>
          <a:xfrm>
            <a:off x="6424553" y="3270061"/>
            <a:ext cx="24593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/>
              <a:t>„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Nysa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” jako karetka pogotowia</a:t>
            </a:r>
            <a:r>
              <a:rPr lang="pl-PL" dirty="0"/>
              <a:t>”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2EC54DDD-BC9F-41C0-ACFD-D1E68F5FB599}"/>
              </a:ext>
            </a:extLst>
          </p:cNvPr>
          <p:cNvSpPr txBox="1"/>
          <p:nvPr/>
        </p:nvSpPr>
        <p:spPr>
          <a:xfrm>
            <a:off x="3094586" y="6343428"/>
            <a:ext cx="2918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Syrena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” - produkcja w latach 1957–1972 w Warszawie.</a:t>
            </a:r>
          </a:p>
        </p:txBody>
      </p:sp>
      <p:pic>
        <p:nvPicPr>
          <p:cNvPr id="17" name="Obraz 16">
            <a:extLst>
              <a:ext uri="{FF2B5EF4-FFF2-40B4-BE49-F238E27FC236}">
                <a16:creationId xmlns:a16="http://schemas.microsoft.com/office/drawing/2014/main" id="{0A1D2F1E-DF17-44CD-B54D-06EE70955A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7827" y="4170704"/>
            <a:ext cx="3318811" cy="1893281"/>
          </a:xfrm>
          <a:prstGeom prst="rect">
            <a:avLst/>
          </a:prstGeom>
        </p:spPr>
      </p:pic>
      <p:sp>
        <p:nvSpPr>
          <p:cNvPr id="18" name="Prostokąt 17">
            <a:extLst>
              <a:ext uri="{FF2B5EF4-FFF2-40B4-BE49-F238E27FC236}">
                <a16:creationId xmlns:a16="http://schemas.microsoft.com/office/drawing/2014/main" id="{EDCBC20C-35B7-41A8-90FD-F1AFA4CC9DA7}"/>
              </a:ext>
            </a:extLst>
          </p:cNvPr>
          <p:cNvSpPr/>
          <p:nvPr/>
        </p:nvSpPr>
        <p:spPr>
          <a:xfrm>
            <a:off x="5985874" y="6034078"/>
            <a:ext cx="29183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>
                <a:solidFill>
                  <a:srgbClr val="202122"/>
                </a:solidFill>
                <a:latin typeface="Arial" panose="020B0604020202020204" pitchFamily="34" charset="0"/>
              </a:rPr>
              <a:t>Od maja 1978 roku do kwietnia 2002 roku</a:t>
            </a:r>
            <a:r>
              <a:rPr lang="pl-PL" sz="1600" baseline="30000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pl-PL" sz="1600" dirty="0">
                <a:solidFill>
                  <a:srgbClr val="202122"/>
                </a:solidFill>
                <a:latin typeface="Arial" panose="020B0604020202020204" pitchFamily="34" charset="0"/>
              </a:rPr>
              <a:t>produkowany był „</a:t>
            </a:r>
            <a:r>
              <a:rPr lang="pl-PL" sz="1600" b="1" dirty="0">
                <a:solidFill>
                  <a:srgbClr val="202122"/>
                </a:solidFill>
                <a:latin typeface="Arial" panose="020B0604020202020204" pitchFamily="34" charset="0"/>
              </a:rPr>
              <a:t>Polonez</a:t>
            </a:r>
            <a:r>
              <a:rPr lang="pl-PL" sz="1600" dirty="0">
                <a:solidFill>
                  <a:srgbClr val="202122"/>
                </a:solidFill>
                <a:latin typeface="Arial" panose="020B0604020202020204" pitchFamily="34" charset="0"/>
              </a:rPr>
              <a:t>”</a:t>
            </a:r>
            <a:endParaRPr lang="pl-PL" sz="1600" dirty="0"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69ABE0E9-FB7A-4206-91CB-829FAD51BBBF}"/>
              </a:ext>
            </a:extLst>
          </p:cNvPr>
          <p:cNvSpPr/>
          <p:nvPr/>
        </p:nvSpPr>
        <p:spPr>
          <a:xfrm>
            <a:off x="9268531" y="6092385"/>
            <a:ext cx="30284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>
                <a:solidFill>
                  <a:srgbClr val="202122"/>
                </a:solidFill>
                <a:latin typeface="Arial" panose="020B0604020202020204" pitchFamily="34" charset="0"/>
              </a:rPr>
              <a:t>„</a:t>
            </a:r>
            <a:r>
              <a:rPr lang="pl-PL" sz="1600" b="1" dirty="0">
                <a:solidFill>
                  <a:srgbClr val="202122"/>
                </a:solidFill>
                <a:latin typeface="Arial" panose="020B0604020202020204" pitchFamily="34" charset="0"/>
              </a:rPr>
              <a:t>Polski Fiat 126p</a:t>
            </a:r>
            <a:r>
              <a:rPr lang="pl-PL" sz="1600" dirty="0">
                <a:solidFill>
                  <a:srgbClr val="202122"/>
                </a:solidFill>
                <a:latin typeface="Arial" panose="020B0604020202020204" pitchFamily="34" charset="0"/>
              </a:rPr>
              <a:t>” produkowany w latach </a:t>
            </a:r>
          </a:p>
          <a:p>
            <a:pPr algn="ctr"/>
            <a:r>
              <a:rPr lang="pl-PL" sz="1600" dirty="0">
                <a:solidFill>
                  <a:srgbClr val="202122"/>
                </a:solidFill>
                <a:latin typeface="Arial" panose="020B0604020202020204" pitchFamily="34" charset="0"/>
              </a:rPr>
              <a:t>1972 – 2000. </a:t>
            </a:r>
            <a:endParaRPr lang="pl-PL" sz="1600" dirty="0"/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2A6BDE65-7877-4419-B63B-4DD271FBAA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63128" y="4126862"/>
            <a:ext cx="2639225" cy="193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353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CB93E80-81A0-4D1C-B16A-3969D101F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2754" y="0"/>
            <a:ext cx="12254753" cy="770870"/>
          </a:xfrm>
        </p:spPr>
        <p:txBody>
          <a:bodyPr/>
          <a:lstStyle/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Transport miejski obejmował autobusy, trolejbusy i tramwaje. Były one jednak zatłoczone i przyjeżdżały z opóźnieniem.</a:t>
            </a:r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D4849106-F815-4805-A498-B5264D54B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8897" y="611990"/>
            <a:ext cx="3642674" cy="2277718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0F39EF74-562B-41DC-9114-B4608ED76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5984" y="611990"/>
            <a:ext cx="3386995" cy="2277718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40AD3F65-885C-411D-9EB1-A98A3A2F5FE9}"/>
              </a:ext>
            </a:extLst>
          </p:cNvPr>
          <p:cNvSpPr/>
          <p:nvPr/>
        </p:nvSpPr>
        <p:spPr>
          <a:xfrm>
            <a:off x="3778897" y="2916923"/>
            <a:ext cx="36426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>
                <a:solidFill>
                  <a:srgbClr val="2021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1973 roku na ulice Warszawy wyjechał 2-drzwiowy autobus 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Jelcz </a:t>
            </a:r>
            <a:r>
              <a:rPr lang="pl-PL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Berliet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E68F3502-31EA-4677-9AD3-2A9F8A9D30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59" y="660858"/>
            <a:ext cx="3552825" cy="222885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A028768-9F0E-46C7-A2FD-9571E6B0EB62}"/>
              </a:ext>
            </a:extLst>
          </p:cNvPr>
          <p:cNvSpPr txBox="1"/>
          <p:nvPr/>
        </p:nvSpPr>
        <p:spPr>
          <a:xfrm>
            <a:off x="81659" y="3021106"/>
            <a:ext cx="3552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Od 1960 do 1969 roku – polskie autobusy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Jelcz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zwane „Ogórek”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AAE9681-0E66-432B-9C42-66621AFEC761}"/>
              </a:ext>
            </a:extLst>
          </p:cNvPr>
          <p:cNvSpPr txBox="1"/>
          <p:nvPr/>
        </p:nvSpPr>
        <p:spPr>
          <a:xfrm>
            <a:off x="7700682" y="3021106"/>
            <a:ext cx="313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Węgierskie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Ikarusy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pojawiły się od 1980 roku.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F03E2639-0D5A-470B-B0AB-F90270D07B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59" y="3757262"/>
            <a:ext cx="6096528" cy="1950889"/>
          </a:xfrm>
          <a:prstGeom prst="rect">
            <a:avLst/>
          </a:prstGeom>
        </p:spPr>
      </p:pic>
      <p:sp>
        <p:nvSpPr>
          <p:cNvPr id="11" name="Prostokąt 10">
            <a:extLst>
              <a:ext uri="{FF2B5EF4-FFF2-40B4-BE49-F238E27FC236}">
                <a16:creationId xmlns:a16="http://schemas.microsoft.com/office/drawing/2014/main" id="{6EAD8715-0F75-47B1-BFBF-0C5788A0133F}"/>
              </a:ext>
            </a:extLst>
          </p:cNvPr>
          <p:cNvSpPr/>
          <p:nvPr/>
        </p:nvSpPr>
        <p:spPr>
          <a:xfrm>
            <a:off x="-1" y="5696603"/>
            <a:ext cx="61781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Trolejbusy to drogowe pojazdy komunikacji miejskiej, które były napędzane energią elektryczną pobieraną z dwóch przewodów umieszczonych nad jezdnią. W Warszawie były od 1946 do 1973 roku.</a:t>
            </a:r>
            <a:endParaRPr lang="pl-PL" sz="1600" i="0" dirty="0">
              <a:solidFill>
                <a:srgbClr val="11111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BE141661-31CA-4FEB-AE27-3053239343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8851" y="3737279"/>
            <a:ext cx="3802487" cy="2663521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2A4FBF11-BF91-4E11-A9CA-F35FA4A4D64F}"/>
              </a:ext>
            </a:extLst>
          </p:cNvPr>
          <p:cNvSpPr txBox="1"/>
          <p:nvPr/>
        </p:nvSpPr>
        <p:spPr>
          <a:xfrm>
            <a:off x="8005483" y="6405650"/>
            <a:ext cx="33869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Tramwaj</a:t>
            </a:r>
          </a:p>
        </p:txBody>
      </p:sp>
    </p:spTree>
    <p:extLst>
      <p:ext uri="{BB962C8B-B14F-4D97-AF65-F5344CB8AC3E}">
        <p14:creationId xmlns:p14="http://schemas.microsoft.com/office/powerpoint/2010/main" val="3424702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0889283-B105-453E-953A-DC0EBF64C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57" y="144286"/>
            <a:ext cx="5983443" cy="545997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wodny i lotniczy</a:t>
            </a:r>
            <a:endParaRPr lang="pl-PL" sz="24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45B8998-FC54-418E-81F1-A082F6104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690283"/>
            <a:ext cx="6705600" cy="3639670"/>
          </a:xfrm>
        </p:spPr>
        <p:txBody>
          <a:bodyPr/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Transport wodny był ograniczony głównie do żeglugi przybrzeżnej i transportu towarów na Wiśle.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Pod koniec lat 50. i w latach 60 rozwinął się transport lotniczy. Polskie Linie Lotnicze LOT (PLL LOT) miały jednak samoloty w większości przestarzałe.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86DA8BD0-43C1-4749-8ACF-3F9EF9315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9380" y="62753"/>
            <a:ext cx="4810063" cy="3121246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40118004-12AA-49F3-9A36-A43BEA63010F}"/>
              </a:ext>
            </a:extLst>
          </p:cNvPr>
          <p:cNvSpPr txBox="1"/>
          <p:nvPr/>
        </p:nvSpPr>
        <p:spPr>
          <a:xfrm>
            <a:off x="7123952" y="3183999"/>
            <a:ext cx="5100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„SYRENA” typu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SP-150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to pierwszy statek pasażerski na Wiśle. Należał do floty </a:t>
            </a:r>
            <a:r>
              <a:rPr lang="pl-PL" sz="1600" i="1" dirty="0">
                <a:latin typeface="Arial" panose="020B0604020202020204" pitchFamily="34" charset="0"/>
                <a:cs typeface="Arial" panose="020B0604020202020204" pitchFamily="34" charset="0"/>
              </a:rPr>
              <a:t>Przedsiębiorstwa Państwowego Warszawska Żegluga na Wiśle.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8F88185-56A9-4F8F-B2C2-4EC5EE080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1835" y="4046974"/>
            <a:ext cx="3673448" cy="2268894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C2FF3303-2093-4363-B2B3-D34F9989EFB6}"/>
              </a:ext>
            </a:extLst>
          </p:cNvPr>
          <p:cNvSpPr txBox="1"/>
          <p:nvPr/>
        </p:nvSpPr>
        <p:spPr>
          <a:xfrm>
            <a:off x="8584204" y="6305245"/>
            <a:ext cx="3607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Od 1988 roku latały amerykańskie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Boeing B-767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944E2243-2F26-45BD-8D79-735D5C30B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0" y="2405800"/>
            <a:ext cx="2728533" cy="204640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F747EC3C-35E0-4596-A969-A8F819842BC4}"/>
              </a:ext>
            </a:extLst>
          </p:cNvPr>
          <p:cNvSpPr txBox="1"/>
          <p:nvPr/>
        </p:nvSpPr>
        <p:spPr>
          <a:xfrm>
            <a:off x="0" y="4521472"/>
            <a:ext cx="2774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Samolot </a:t>
            </a:r>
            <a:r>
              <a:rPr lang="pl-PL" sz="1600" b="1" dirty="0">
                <a:latin typeface="Arial" panose="020B0604020202020204" pitchFamily="34" charset="0"/>
                <a:cs typeface="Arial" panose="020B0604020202020204" pitchFamily="34" charset="0"/>
              </a:rPr>
              <a:t>Iljuszyn IL-12 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od 1949 roku.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3E599B08-DD3A-49BC-9D82-8B90A66F2C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7905" y="2405800"/>
            <a:ext cx="3408516" cy="1771859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id="{12189C01-BFF6-412C-9537-7D4ECF63267C}"/>
              </a:ext>
            </a:extLst>
          </p:cNvPr>
          <p:cNvSpPr txBox="1"/>
          <p:nvPr/>
        </p:nvSpPr>
        <p:spPr>
          <a:xfrm>
            <a:off x="3053006" y="4189201"/>
            <a:ext cx="3380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Amerykański </a:t>
            </a:r>
            <a:r>
              <a:rPr lang="pl-PL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Convai</a:t>
            </a:r>
            <a:r>
              <a:rPr lang="pl-PL" sz="1600" dirty="0" err="1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 –od 1957 r.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A07C0A74-0763-48E6-A71B-8445A7B49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06246"/>
            <a:ext cx="2643990" cy="1680035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D089F286-DBAF-4034-926D-F8D9C97B1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9067" y="4511046"/>
            <a:ext cx="3426302" cy="2284201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E687E929-73FE-4C80-9278-C8584CFF37CD}"/>
              </a:ext>
            </a:extLst>
          </p:cNvPr>
          <p:cNvSpPr txBox="1"/>
          <p:nvPr/>
        </p:nvSpPr>
        <p:spPr>
          <a:xfrm>
            <a:off x="2537012" y="5106246"/>
            <a:ext cx="22520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Tupolew Tu-134 </a:t>
            </a:r>
            <a:r>
              <a:rPr lang="pl-PL" dirty="0"/>
              <a:t>od 1972</a:t>
            </a:r>
          </a:p>
          <a:p>
            <a:endParaRPr lang="pl-PL" dirty="0"/>
          </a:p>
          <a:p>
            <a:endParaRPr lang="pl-PL" dirty="0"/>
          </a:p>
          <a:p>
            <a:pPr algn="r"/>
            <a:r>
              <a:rPr lang="pl-PL" b="1" dirty="0"/>
              <a:t>Tupolew Tu-154 </a:t>
            </a:r>
            <a:r>
              <a:rPr lang="pl-PL" dirty="0"/>
              <a:t>od 1985</a:t>
            </a:r>
          </a:p>
        </p:txBody>
      </p:sp>
    </p:spTree>
    <p:extLst>
      <p:ext uri="{BB962C8B-B14F-4D97-AF65-F5344CB8AC3E}">
        <p14:creationId xmlns:p14="http://schemas.microsoft.com/office/powerpoint/2010/main" val="4034767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11B99B6-B0D1-4196-A078-E17297CE8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224" y="28193"/>
            <a:ext cx="8606117" cy="1200421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Warszawski Transport Publiczny (WTP) – czasy współczesne.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F4795AF-800F-4E2D-8AF9-3973324E2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81954"/>
            <a:ext cx="4957483" cy="4777338"/>
          </a:xfrm>
        </p:spPr>
        <p:txBody>
          <a:bodyPr>
            <a:normAutofit/>
          </a:bodyPr>
          <a:lstStyle/>
          <a:p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Warszawskim Transportem Publicznym (WTP) można szybko i wygodnie poruszać się po całym mieście oraz dojechać do wielu miejscowości sąsiadujących z Warszawą.</a:t>
            </a:r>
          </a:p>
          <a:p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Zarząd Transportu Miejskiego (ZTM) w Warszawie dysponuje autobusami, tramwajami, pociągami Szybkiej Kolei Miejskiej (SKM) oraz metrem, które jest tu jedyne w Polsce.</a:t>
            </a:r>
          </a:p>
          <a:p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Dodatkowo – na podstawie biletów WTP od dobowego wzwyż – można podróżować pociągami Kolei Mazowieckich (KM) i Warszawskiej Kolei Dojazdowej (WKD).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C43417F-10C3-451B-8B7E-43C1D7DD9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5" y="4581660"/>
            <a:ext cx="4140375" cy="1874277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89862391-7F04-4E47-A30C-B274620800F1}"/>
              </a:ext>
            </a:extLst>
          </p:cNvPr>
          <p:cNvSpPr/>
          <p:nvPr/>
        </p:nvSpPr>
        <p:spPr>
          <a:xfrm>
            <a:off x="0" y="6455938"/>
            <a:ext cx="36379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Warszawska Kolej Dojazdowa (WKD)</a:t>
            </a:r>
            <a:endParaRPr lang="pl-PL" sz="16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1A0FC28-296C-4B1D-95E8-E5B9941EB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364" y="4441418"/>
            <a:ext cx="3609015" cy="2003004"/>
          </a:xfrm>
          <a:prstGeom prst="rect">
            <a:avLst/>
          </a:prstGeom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FF647786-D03C-45DD-8542-4B59D8EC1DA5}"/>
              </a:ext>
            </a:extLst>
          </p:cNvPr>
          <p:cNvSpPr/>
          <p:nvPr/>
        </p:nvSpPr>
        <p:spPr>
          <a:xfrm>
            <a:off x="4957483" y="6533065"/>
            <a:ext cx="23839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Kolej Mazowiecka (KM) </a:t>
            </a:r>
            <a:endParaRPr lang="pl-PL" sz="1600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D1D57D3D-679E-4431-A1FB-BDC8144E5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3986" y="4398398"/>
            <a:ext cx="3225541" cy="2057539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DD33B2E2-59B4-43DD-832C-52233B29FBA3}"/>
              </a:ext>
            </a:extLst>
          </p:cNvPr>
          <p:cNvSpPr/>
          <p:nvPr/>
        </p:nvSpPr>
        <p:spPr>
          <a:xfrm>
            <a:off x="8685917" y="6491253"/>
            <a:ext cx="28616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Szybka Kolej Miejska (SKM) </a:t>
            </a:r>
            <a:endParaRPr lang="pl-PL" sz="1600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9A3F246F-3F44-4386-BDA7-D792A4444F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3571" y="1915878"/>
            <a:ext cx="3007219" cy="2094067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2768C44-F457-45DB-848D-C5CF24839B42}"/>
              </a:ext>
            </a:extLst>
          </p:cNvPr>
          <p:cNvSpPr txBox="1"/>
          <p:nvPr/>
        </p:nvSpPr>
        <p:spPr>
          <a:xfrm>
            <a:off x="5708636" y="3983443"/>
            <a:ext cx="881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Metro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2AEF6681-EE87-41CC-9653-68ECF0BA5F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86" y="2156050"/>
            <a:ext cx="3225541" cy="1882699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99C01AFE-F4CD-4DAA-8132-C68E4AFDD065}"/>
              </a:ext>
            </a:extLst>
          </p:cNvPr>
          <p:cNvSpPr txBox="1"/>
          <p:nvPr/>
        </p:nvSpPr>
        <p:spPr>
          <a:xfrm>
            <a:off x="9689834" y="3988371"/>
            <a:ext cx="1256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Tramwaj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90E54106-9933-4A7E-9DBB-E2C767ABD2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0332" y="-11130"/>
            <a:ext cx="2830231" cy="1882370"/>
          </a:xfrm>
          <a:prstGeom prst="rect">
            <a:avLst/>
          </a:prstGeom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A522E2E6-DA5C-4E7D-8924-3AF048151DB1}"/>
              </a:ext>
            </a:extLst>
          </p:cNvPr>
          <p:cNvSpPr txBox="1"/>
          <p:nvPr/>
        </p:nvSpPr>
        <p:spPr>
          <a:xfrm>
            <a:off x="9363297" y="1847791"/>
            <a:ext cx="25072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Autobus elektryczny</a:t>
            </a:r>
          </a:p>
        </p:txBody>
      </p:sp>
    </p:spTree>
    <p:extLst>
      <p:ext uri="{BB962C8B-B14F-4D97-AF65-F5344CB8AC3E}">
        <p14:creationId xmlns:p14="http://schemas.microsoft.com/office/powerpoint/2010/main" val="18788147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A6CB1B9-00D1-42A9-AF04-7406ADF96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63" y="119643"/>
            <a:ext cx="5239372" cy="681318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 warszawskie</a:t>
            </a:r>
            <a:endParaRPr lang="pl-PL" sz="24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C1DBA0F-B22D-4C93-BAA3-BEBAA1E8F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239" y="516639"/>
            <a:ext cx="4871820" cy="5575952"/>
          </a:xfrm>
        </p:spPr>
        <p:txBody>
          <a:bodyPr>
            <a:normAutofit/>
          </a:bodyPr>
          <a:lstStyle/>
          <a:p>
            <a:r>
              <a:rPr lang="pl-PL" dirty="0"/>
              <a:t>Warszawskie metro to jeden z najbardziej efektywnych środków transportu miejskiego w stolicy. </a:t>
            </a:r>
          </a:p>
          <a:p>
            <a:r>
              <a:rPr lang="pl-PL" dirty="0"/>
              <a:t>Metro składa się z dwóch linii (M1 i M2), a w przyszłości planowane są dalsze rozszerzenia linii M2 oraz budowa nowych linii M3 i M4.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5A9949AF-E6AC-4543-92F0-64381FADB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530" y="-1"/>
            <a:ext cx="6906808" cy="6875413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02F1D98-1AA9-4B52-920D-792F93D5E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416" y="4784051"/>
            <a:ext cx="2931458" cy="1954306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8F9882A-C22D-49E2-BF75-C4EFEDB67C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62" y="2599579"/>
            <a:ext cx="3249209" cy="217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852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564A14F-DFE2-442D-8521-35F484D64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6746" y="62753"/>
            <a:ext cx="3769160" cy="690282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wodny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DE22EA6-F10E-42A6-BCDE-C134ADFDB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224" y="753035"/>
            <a:ext cx="11994776" cy="5288327"/>
          </a:xfrm>
        </p:spPr>
        <p:txBody>
          <a:bodyPr/>
          <a:lstStyle/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Transport wodny na Mazowszu nie odgrywa tak kluczowej roli jak w innych częściach Polski.</a:t>
            </a: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Na Wiśle realizowane są niektóre transporty rzeczne, w tym przewóz towarów oraz turystyka wodna. </a:t>
            </a: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 Warszawie działa także system promów, które łączą brzegi Wisły w różnych częściach miasta.</a:t>
            </a:r>
          </a:p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FDA54D6-2C12-4294-8101-6F213317E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3" y="2130784"/>
            <a:ext cx="4539094" cy="3102094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DB790EE1-2410-4DEE-AC58-A52B34784174}"/>
              </a:ext>
            </a:extLst>
          </p:cNvPr>
          <p:cNvSpPr txBox="1"/>
          <p:nvPr/>
        </p:nvSpPr>
        <p:spPr>
          <a:xfrm>
            <a:off x="4619777" y="2303929"/>
            <a:ext cx="79039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Promy Warszawskich Linii Turystycznych łączą brzegi Wisły w trzech miejscach: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Słonka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–pomiędzy Cyplem Czerniakowskim, a Saską Kępą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Pliszka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–wzdłuż mostu Poniatowskiego do Stadionu PGE Narodowego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Wilga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–pomiędzy Podzamczem-Fontannami, a ZOO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44C2795A-A6F1-46F1-B183-4C2444093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6318" y="3913997"/>
            <a:ext cx="3282941" cy="2190968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554CBDD0-0397-410A-8C02-1C404DEB0B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8553" y="3913997"/>
            <a:ext cx="3284618" cy="219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1331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668C862C-CA17-49E4-985A-33403AE29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235" y="567278"/>
            <a:ext cx="10784541" cy="2094614"/>
          </a:xfrm>
        </p:spPr>
        <p:txBody>
          <a:bodyPr>
            <a:normAutofit fontScale="90000"/>
          </a:bodyPr>
          <a:lstStyle/>
          <a:p>
            <a:pPr algn="ctr"/>
            <a:r>
              <a:rPr lang="pl-PL" sz="73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 przygotowali uczniowie klas VI:</a:t>
            </a:r>
            <a:br>
              <a:rPr lang="pl-PL" sz="73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4800" dirty="0"/>
            </a:br>
            <a:endParaRPr lang="pl-PL" sz="4800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55C24D0E-0646-4017-8FFC-AF36360FE1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235" y="3750162"/>
            <a:ext cx="2413590" cy="1157333"/>
          </a:xfrm>
        </p:spPr>
        <p:txBody>
          <a:bodyPr>
            <a:normAutofit fontScale="25000" lnSpcReduction="20000"/>
          </a:bodyPr>
          <a:lstStyle/>
          <a:p>
            <a:endParaRPr lang="pl-PL" dirty="0"/>
          </a:p>
          <a:p>
            <a:pPr marL="0" indent="0">
              <a:buNone/>
            </a:pPr>
            <a:r>
              <a:rPr lang="pl-PL" sz="17600" dirty="0">
                <a:latin typeface="Arial" panose="020B0604020202020204" pitchFamily="34" charset="0"/>
                <a:cs typeface="Arial" panose="020B0604020202020204" pitchFamily="34" charset="0"/>
              </a:rPr>
              <a:t>Joanna </a:t>
            </a:r>
          </a:p>
          <a:p>
            <a:pPr marL="0" indent="0">
              <a:buNone/>
            </a:pPr>
            <a:r>
              <a:rPr lang="pl-PL" sz="17600" dirty="0">
                <a:latin typeface="Arial" panose="020B0604020202020204" pitchFamily="34" charset="0"/>
                <a:cs typeface="Arial" panose="020B0604020202020204" pitchFamily="34" charset="0"/>
              </a:rPr>
              <a:t>Matczak</a:t>
            </a:r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BE2CB8EC-FC46-4348-ACB3-6BECEB2828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22273" y="3750162"/>
            <a:ext cx="3263256" cy="130593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4400" dirty="0">
                <a:latin typeface="Arial" panose="020B0604020202020204" pitchFamily="34" charset="0"/>
                <a:cs typeface="Arial" panose="020B0604020202020204" pitchFamily="34" charset="0"/>
              </a:rPr>
              <a:t>Aleksander </a:t>
            </a:r>
            <a:r>
              <a:rPr lang="pl-PL" sz="4400" dirty="0" err="1">
                <a:latin typeface="Arial" panose="020B0604020202020204" pitchFamily="34" charset="0"/>
                <a:cs typeface="Arial" panose="020B0604020202020204" pitchFamily="34" charset="0"/>
              </a:rPr>
              <a:t>Szmigiera</a:t>
            </a:r>
            <a:endParaRPr lang="pl-PL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4D6CB34C-4549-430F-B69C-1EE0186A6C45}"/>
              </a:ext>
            </a:extLst>
          </p:cNvPr>
          <p:cNvSpPr/>
          <p:nvPr/>
        </p:nvSpPr>
        <p:spPr>
          <a:xfrm>
            <a:off x="8841284" y="3457445"/>
            <a:ext cx="296648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                                   </a:t>
            </a:r>
            <a:r>
              <a:rPr lang="pl-PL" sz="4400" dirty="0">
                <a:latin typeface="Arial" panose="020B0604020202020204" pitchFamily="34" charset="0"/>
                <a:cs typeface="Arial" panose="020B0604020202020204" pitchFamily="34" charset="0"/>
              </a:rPr>
              <a:t>Gabriela </a:t>
            </a:r>
            <a:r>
              <a:rPr lang="pl-PL" sz="4400" dirty="0" err="1">
                <a:latin typeface="Arial" panose="020B0604020202020204" pitchFamily="34" charset="0"/>
                <a:cs typeface="Arial" panose="020B0604020202020204" pitchFamily="34" charset="0"/>
              </a:rPr>
              <a:t>Mełeszka</a:t>
            </a:r>
            <a:endParaRPr lang="pl-PL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278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B562A4-F6A0-48CB-AC40-044F81E02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675" y="62753"/>
            <a:ext cx="9811371" cy="663388"/>
          </a:xfrm>
        </p:spPr>
        <p:txBody>
          <a:bodyPr>
            <a:normAutofit/>
          </a:bodyPr>
          <a:lstStyle/>
          <a:p>
            <a:pPr algn="ctr"/>
            <a:r>
              <a:rPr lang="pl-PL" sz="3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lotniczy</a:t>
            </a:r>
            <a:endParaRPr lang="pl-PL" sz="32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1C4F496-4708-42DB-8602-C5CCF9600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676" y="683708"/>
            <a:ext cx="5172635" cy="5144891"/>
          </a:xfrm>
        </p:spPr>
        <p:txBody>
          <a:bodyPr/>
          <a:lstStyle/>
          <a:p>
            <a:pPr marL="0" indent="0">
              <a:buNone/>
            </a:pP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Lotnisko Chopina 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(Warszawa Okęcie) jest największym lotniskiem w Polsce i pełni kluczową rolę w transporcie międzynarodowym i krajowym. Dzięki rozbudowanej siatce połączeń krajowych oraz międzynarodowych, lotnisko zapewnia szybki dostęp do innych miast w Polsce oraz na całym świecie.</a:t>
            </a:r>
          </a:p>
          <a:p>
            <a:pPr marL="0" indent="0">
              <a:buNone/>
            </a:pP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8F7DA5B-5E1A-4655-A379-74261AAB2755}"/>
              </a:ext>
            </a:extLst>
          </p:cNvPr>
          <p:cNvSpPr txBox="1"/>
          <p:nvPr/>
        </p:nvSpPr>
        <p:spPr>
          <a:xfrm>
            <a:off x="6682691" y="638884"/>
            <a:ext cx="50919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Lotnisko Modlin j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est to drugie lotnisko obsługujące pasażerów z Mazowsza, skoncentrowane głównie na tanich połączeniach międzynarodowych. Zlokalizowane jest około 40 km na północny zachód od Warszawy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175C4A2-E7B3-4AD5-A807-7EE43067C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23" y="2707342"/>
            <a:ext cx="4824102" cy="219311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4ECFC10-CCA7-4523-9990-F5F988DEC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23" y="5085631"/>
            <a:ext cx="2558313" cy="170637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1B1080C-34DB-4DD6-B8B1-1EBF9B497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5217" y="5027688"/>
            <a:ext cx="2558313" cy="178700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EAA42A4D-9605-4EC9-A581-9E0B3B2254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8884" y="2116212"/>
            <a:ext cx="4455939" cy="291147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5AF8F618-C0C1-4038-9315-DB6B1642F5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8964" y="5085631"/>
            <a:ext cx="2551913" cy="170021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1388CE8-5B38-4976-B70F-67C259FB4E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4379" y="5107125"/>
            <a:ext cx="2946945" cy="165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3656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0623B3-0CFA-49F8-B81A-908BA50F8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1668"/>
            <a:ext cx="12136783" cy="685434"/>
          </a:xfrm>
        </p:spPr>
        <p:txBody>
          <a:bodyPr>
            <a:normAutofit/>
          </a:bodyPr>
          <a:lstStyle/>
          <a:p>
            <a:r>
              <a:rPr lang="pl-PL" sz="30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Sieć Badawcza Łukasiewicza - Instytut Lotnictwa w Warszawie</a:t>
            </a:r>
            <a:endParaRPr lang="pl-PL" sz="3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A0194820-E7F6-4C0B-BDC5-35845947B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15" y="717102"/>
            <a:ext cx="4817362" cy="210467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F9C18F0-CC42-4C27-99E7-AD99FF27C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281" y="4503917"/>
            <a:ext cx="3598050" cy="226525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7C68264-D1C2-4D1F-8997-AE94EEE36B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15" y="3439037"/>
            <a:ext cx="3243634" cy="333013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14068AC3-7D4F-4876-8F6E-D71DF4747F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1482" y="633886"/>
            <a:ext cx="5659303" cy="1761805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C68247F7-40A8-4730-B26F-98F2153A45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5275" y="2456952"/>
            <a:ext cx="5081508" cy="226525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A1D11AFD-0555-4182-845A-12791407F1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7763" y="4783463"/>
            <a:ext cx="4958744" cy="198570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30B2387-FCE1-4681-A44E-B1962B4807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4588" y="2868789"/>
            <a:ext cx="3164276" cy="159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0448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06D5BC84-F8E1-49BD-AF98-034104D88349}"/>
              </a:ext>
            </a:extLst>
          </p:cNvPr>
          <p:cNvSpPr txBox="1"/>
          <p:nvPr/>
        </p:nvSpPr>
        <p:spPr>
          <a:xfrm>
            <a:off x="224117" y="493060"/>
            <a:ext cx="1005840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88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Dziękujemy za uwagę </a:t>
            </a:r>
          </a:p>
          <a:p>
            <a:pPr algn="ctr"/>
            <a:r>
              <a:rPr lang="pl-PL" sz="9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pl-PL" sz="96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80B0775-703A-4C87-B131-264C04817226}"/>
              </a:ext>
            </a:extLst>
          </p:cNvPr>
          <p:cNvSpPr txBox="1"/>
          <p:nvPr/>
        </p:nvSpPr>
        <p:spPr>
          <a:xfrm>
            <a:off x="896472" y="4554071"/>
            <a:ext cx="8848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72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Czas na zabawę ... </a:t>
            </a:r>
          </a:p>
        </p:txBody>
      </p:sp>
    </p:spTree>
    <p:extLst>
      <p:ext uri="{BB962C8B-B14F-4D97-AF65-F5344CB8AC3E}">
        <p14:creationId xmlns:p14="http://schemas.microsoft.com/office/powerpoint/2010/main" val="3147590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75BFEE68-DAE7-477D-BBA4-4D0389C39E0D}"/>
              </a:ext>
            </a:extLst>
          </p:cNvPr>
          <p:cNvSpPr txBox="1"/>
          <p:nvPr/>
        </p:nvSpPr>
        <p:spPr>
          <a:xfrm>
            <a:off x="1165412" y="636494"/>
            <a:ext cx="1084729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Poziom trudny:</a:t>
            </a:r>
          </a:p>
          <a:p>
            <a:endParaRPr lang="pl-PL" dirty="0"/>
          </a:p>
          <a:p>
            <a:r>
              <a:rPr lang="pl-PL" dirty="0">
                <a:hlinkClick r:id="rId2"/>
              </a:rPr>
              <a:t>https://wordwall.net/play/82999/749/558</a:t>
            </a:r>
            <a:endParaRPr lang="pl-PL" dirty="0"/>
          </a:p>
          <a:p>
            <a:endParaRPr lang="pl-PL" dirty="0"/>
          </a:p>
          <a:p>
            <a:r>
              <a:rPr lang="pl-PL" dirty="0"/>
              <a:t>Poziom bardzo trudny:</a:t>
            </a:r>
          </a:p>
          <a:p>
            <a:endParaRPr lang="pl-PL" dirty="0"/>
          </a:p>
          <a:p>
            <a:r>
              <a:rPr lang="pl-PL" dirty="0">
                <a:hlinkClick r:id="rId3"/>
              </a:rPr>
              <a:t>https://wordwall.net/play/83000/377/207</a:t>
            </a:r>
            <a:endParaRPr lang="pl-PL" dirty="0"/>
          </a:p>
          <a:p>
            <a:endParaRPr lang="pl-PL" dirty="0"/>
          </a:p>
          <a:p>
            <a:r>
              <a:rPr lang="pl-PL" dirty="0"/>
              <a:t>Poziom najtrudniejszy:</a:t>
            </a:r>
          </a:p>
          <a:p>
            <a:endParaRPr lang="pl-PL" dirty="0"/>
          </a:p>
          <a:p>
            <a:r>
              <a:rPr lang="pl-PL" dirty="0">
                <a:hlinkClick r:id="rId4"/>
              </a:rPr>
              <a:t>https://wordwall.net/play/82997/927/779</a:t>
            </a:r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69154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4C2E2A-7D23-4701-BE5A-BE00622F8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2978" y="1488142"/>
            <a:ext cx="2899101" cy="1694329"/>
          </a:xfrm>
        </p:spPr>
        <p:txBody>
          <a:bodyPr>
            <a:normAutofit/>
          </a:bodyPr>
          <a:lstStyle/>
          <a:p>
            <a:pPr algn="ctr"/>
            <a:r>
              <a:rPr lang="pl-PL" sz="4800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Mazowsze</a:t>
            </a:r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978D62B1-C5A7-4928-8727-26AB558354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12665" y="71718"/>
            <a:ext cx="4410635" cy="4410635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FB92E963-2CEB-4C91-8BBA-4D3A9B9234F1}"/>
              </a:ext>
            </a:extLst>
          </p:cNvPr>
          <p:cNvSpPr/>
          <p:nvPr/>
        </p:nvSpPr>
        <p:spPr>
          <a:xfrm>
            <a:off x="140476" y="4477958"/>
            <a:ext cx="119110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Mazowsze</a:t>
            </a:r>
            <a:r>
              <a:rPr lang="pl-PL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to kraina historyczna w centralnej oraz północno-wschodniej Polsce.</a:t>
            </a:r>
          </a:p>
          <a:p>
            <a:endParaRPr lang="pl-P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Współcześnie większa część Mazowsza wchodzi w skład województwa mazowieckiego. Pozostałe części krainy znajdują się na obszarze województwa łódzkiego i podlaskiego. </a:t>
            </a:r>
          </a:p>
          <a:p>
            <a:r>
              <a:rPr lang="pl-PL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Niewielkie fragmenty leżą w województwie warmińsko-mazurskim, kujawsko-pomorskim  i lubelskim .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635950AA-6513-480B-9A71-F2EAA79BD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1" y="71718"/>
            <a:ext cx="4491222" cy="4069976"/>
          </a:xfrm>
          <a:prstGeom prst="rect">
            <a:avLst/>
          </a:prstGeom>
        </p:spPr>
      </p:pic>
      <p:sp>
        <p:nvSpPr>
          <p:cNvPr id="12" name="Strzałka: w prawo 11">
            <a:extLst>
              <a:ext uri="{FF2B5EF4-FFF2-40B4-BE49-F238E27FC236}">
                <a16:creationId xmlns:a16="http://schemas.microsoft.com/office/drawing/2014/main" id="{7E27D83C-0EBF-48F7-97EE-F91335BE27A0}"/>
              </a:ext>
            </a:extLst>
          </p:cNvPr>
          <p:cNvSpPr/>
          <p:nvPr/>
        </p:nvSpPr>
        <p:spPr>
          <a:xfrm>
            <a:off x="3101788" y="1810871"/>
            <a:ext cx="1819836" cy="1792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Strzałka: w lewo 12">
            <a:extLst>
              <a:ext uri="{FF2B5EF4-FFF2-40B4-BE49-F238E27FC236}">
                <a16:creationId xmlns:a16="http://schemas.microsoft.com/office/drawing/2014/main" id="{346206C9-ECE7-43D6-9A30-D64C7938CB1E}"/>
              </a:ext>
            </a:extLst>
          </p:cNvPr>
          <p:cNvSpPr/>
          <p:nvPr/>
        </p:nvSpPr>
        <p:spPr>
          <a:xfrm>
            <a:off x="7593010" y="1927412"/>
            <a:ext cx="3021202" cy="1792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11601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8AED3C-4236-4C14-8667-1E69F450D7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565" y="48218"/>
            <a:ext cx="9475694" cy="5667603"/>
          </a:xfrm>
        </p:spPr>
        <p:txBody>
          <a:bodyPr/>
          <a:lstStyle/>
          <a:p>
            <a:pPr algn="ctr"/>
            <a:r>
              <a:rPr lang="pl-PL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Ewolucja transportu na Mazowszu – </a:t>
            </a:r>
            <a:br>
              <a:rPr lang="pl-PL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 życia codziennego bez samochodów </a:t>
            </a:r>
            <a:br>
              <a:rPr lang="pl-PL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nowoczesnych technologii w komunikacji miejskiej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2F4E254-C2B7-4A75-8689-FEF1C9BBB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796" y="4948788"/>
            <a:ext cx="2568447" cy="1909212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D5AFCAE6-6350-4C94-A225-92025D42AE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2364" y="4953192"/>
            <a:ext cx="3351503" cy="188260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B9020C4D-7DDB-4455-BC60-1B6E9B4972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2370" y="4927180"/>
            <a:ext cx="2662996" cy="1882602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B918B373-C32A-4925-AC2D-1573FB73FB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5506" y="4901169"/>
            <a:ext cx="2670444" cy="193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168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41838F-A47A-4082-AA89-88825D3FF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4470" y="278763"/>
            <a:ext cx="7790329" cy="805966"/>
          </a:xfrm>
        </p:spPr>
        <p:txBody>
          <a:bodyPr>
            <a:noAutofit/>
          </a:bodyPr>
          <a:lstStyle/>
          <a:p>
            <a:pPr algn="ctr"/>
            <a:r>
              <a:rPr lang="pl-PL" sz="36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Okres panowania książąt mazowieckich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AE7E2BE-F9ED-4B0E-9FD4-4064CFA8EB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882" y="1192307"/>
            <a:ext cx="8487517" cy="560294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pl-PL" sz="2900" dirty="0">
                <a:latin typeface="Arial" panose="020B0604020202020204" pitchFamily="34" charset="0"/>
                <a:cs typeface="Arial" panose="020B0604020202020204" pitchFamily="34" charset="0"/>
              </a:rPr>
              <a:t>Mazowsze było jednym z najważniejszych księstw w Polsce. Potrzebna była komunikacja między grodami, dworami książęcymi, a innymi ośrodkami w Polsce.</a:t>
            </a:r>
          </a:p>
          <a:p>
            <a:pPr>
              <a:lnSpc>
                <a:spcPct val="120000"/>
              </a:lnSpc>
            </a:pPr>
            <a:r>
              <a:rPr lang="pl-PL" sz="2900" dirty="0">
                <a:latin typeface="Arial" panose="020B0604020202020204" pitchFamily="34" charset="0"/>
                <a:cs typeface="Arial" panose="020B0604020202020204" pitchFamily="34" charset="0"/>
              </a:rPr>
              <a:t>Przemieszczanie ludzi odbywało się pieszo lub konno.</a:t>
            </a:r>
          </a:p>
          <a:p>
            <a:pPr>
              <a:lnSpc>
                <a:spcPct val="120000"/>
              </a:lnSpc>
            </a:pPr>
            <a:endParaRPr lang="pl-PL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pl-PL" sz="2900" b="1" dirty="0">
                <a:latin typeface="Arial" panose="020B0604020202020204" pitchFamily="34" charset="0"/>
                <a:cs typeface="Arial" panose="020B0604020202020204" pitchFamily="34" charset="0"/>
              </a:rPr>
              <a:t>Transport lądowy</a:t>
            </a:r>
          </a:p>
          <a:p>
            <a:pPr>
              <a:lnSpc>
                <a:spcPct val="120000"/>
              </a:lnSpc>
            </a:pPr>
            <a:r>
              <a:rPr lang="pl-PL" sz="2900" dirty="0">
                <a:latin typeface="Arial" panose="020B0604020202020204" pitchFamily="34" charset="0"/>
                <a:cs typeface="Arial" panose="020B0604020202020204" pitchFamily="34" charset="0"/>
              </a:rPr>
              <a:t>W XIII wieku w miastach, takich jak Płock czy Czersk, rozwijał się transport towarów na wozach. Drogi gruntowe w tym okresie były w złym stanie, a ich sieć była słabo rozwinięta.</a:t>
            </a:r>
          </a:p>
          <a:p>
            <a:pPr>
              <a:lnSpc>
                <a:spcPct val="120000"/>
              </a:lnSpc>
            </a:pPr>
            <a:endParaRPr lang="pl-PL" sz="2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pl-PL" sz="2900" b="1" dirty="0">
                <a:latin typeface="Arial" panose="020B0604020202020204" pitchFamily="34" charset="0"/>
                <a:cs typeface="Arial" panose="020B0604020202020204" pitchFamily="34" charset="0"/>
              </a:rPr>
              <a:t>Transport wodny</a:t>
            </a:r>
          </a:p>
          <a:p>
            <a:pPr>
              <a:lnSpc>
                <a:spcPct val="120000"/>
              </a:lnSpc>
            </a:pPr>
            <a:r>
              <a:rPr lang="pl-PL" sz="2900" dirty="0">
                <a:latin typeface="Arial" panose="020B0604020202020204" pitchFamily="34" charset="0"/>
                <a:cs typeface="Arial" panose="020B0604020202020204" pitchFamily="34" charset="0"/>
              </a:rPr>
              <a:t>Ważną rolę odgrywały rzeki, takie jak Wisła, Warta, Bug i Narew, które stanowiły główne szlaki transportowe. </a:t>
            </a:r>
          </a:p>
          <a:p>
            <a:pPr>
              <a:lnSpc>
                <a:spcPct val="120000"/>
              </a:lnSpc>
            </a:pPr>
            <a:r>
              <a:rPr lang="pl-PL" sz="2900" dirty="0">
                <a:latin typeface="Arial" panose="020B0604020202020204" pitchFamily="34" charset="0"/>
                <a:cs typeface="Arial" panose="020B0604020202020204" pitchFamily="34" charset="0"/>
              </a:rPr>
              <a:t>Wisła była szczególnie ważna dla transportu towarów wzdłuż całego Mazowsza, umożliwiając wymianę handlową z Krakowem, Gdańskiem, czy Lwowem.</a:t>
            </a:r>
          </a:p>
          <a:p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sz="2000" b="1" dirty="0"/>
          </a:p>
          <a:p>
            <a:endParaRPr lang="pl-PL" sz="2000" dirty="0"/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9D8EC140-8EE3-437F-A6AE-F700E6A86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4013" y="55936"/>
            <a:ext cx="3461104" cy="2057585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FCF8A696-0190-46EC-8356-BC7B6672D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4013" y="2233650"/>
            <a:ext cx="3461104" cy="237062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047D0459-8C29-4D83-8B9B-073A05691A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4013" y="4744480"/>
            <a:ext cx="3461104" cy="194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45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24A45B3-5B5B-4EA4-87C3-7F9FEE348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3764" y="277906"/>
            <a:ext cx="5118848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Epoka nowożytna </a:t>
            </a:r>
            <a:br>
              <a:rPr lang="pl-PL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(XVII–XVIII wiek)</a:t>
            </a:r>
            <a:endParaRPr lang="pl-PL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7AAC570-9188-4953-81EB-6E7B43E5C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040" y="1502342"/>
            <a:ext cx="7032405" cy="5283939"/>
          </a:xfrm>
        </p:spPr>
        <p:txBody>
          <a:bodyPr>
            <a:normAutofit/>
          </a:bodyPr>
          <a:lstStyle/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Drogi były bardziej zadbane, szczególnie w miastach i w okolicach dworów szlacheckich. </a:t>
            </a: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 większych miastach, takich jak Warszawa czy Płock, budowano pierwsze brukowane ulice. </a:t>
            </a: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Rozwijał się transport wozami pocztowymi. </a:t>
            </a: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Konie wierzchowe i zaprzęgowe pełniły ważne funkcje w komunikacji, rolnictwie, policji, wojsku i innych służbach, a także w sporcie konnym, wyścigach i rekreacji. </a:t>
            </a: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Na Wiśle budowano porty rzeczno-morskie, które przyczyniły się do wzrostu transportu zboża, drewna, soli.</a:t>
            </a:r>
          </a:p>
          <a:p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Przeprawa przez Wisłę do Warszawy odbywała się promami lub łodziami, co przyczyniło się do wyspecjalizowania odrębnego zawodu – przewoźników.</a:t>
            </a: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E5D8C15B-6B6F-4DF4-8785-5AF6A6CACE72}"/>
              </a:ext>
            </a:extLst>
          </p:cNvPr>
          <p:cNvSpPr/>
          <p:nvPr/>
        </p:nvSpPr>
        <p:spPr>
          <a:xfrm>
            <a:off x="7638184" y="4015189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fot.) </a:t>
            </a:r>
            <a:endParaRPr lang="pl-PL" b="1" dirty="0">
              <a:solidFill>
                <a:schemeClr val="bg1"/>
              </a:solidFill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C1E17CED-A0FE-440D-B0FA-AD9929E2B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2283" y="9884"/>
            <a:ext cx="5172676" cy="2473479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A9AE5588-7EF7-4454-BD4B-EAABAD2EBA4C}"/>
              </a:ext>
            </a:extLst>
          </p:cNvPr>
          <p:cNvSpPr txBox="1"/>
          <p:nvPr/>
        </p:nvSpPr>
        <p:spPr>
          <a:xfrm>
            <a:off x="8019057" y="2509699"/>
            <a:ext cx="3711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Wozy pocztowe</a:t>
            </a:r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375699AB-7BA3-4D92-8483-F7F803E4F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9446" y="2905367"/>
            <a:ext cx="5038351" cy="3621770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A27E326-FF60-43D6-BAF9-56F5006F66DA}"/>
              </a:ext>
            </a:extLst>
          </p:cNvPr>
          <p:cNvSpPr txBox="1"/>
          <p:nvPr/>
        </p:nvSpPr>
        <p:spPr>
          <a:xfrm>
            <a:off x="8525435" y="6502871"/>
            <a:ext cx="2919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atin typeface="Arial" panose="020B0604020202020204" pitchFamily="34" charset="0"/>
                <a:cs typeface="Arial" panose="020B0604020202020204" pitchFamily="34" charset="0"/>
              </a:rPr>
              <a:t>Prom na Wiśle</a:t>
            </a:r>
          </a:p>
        </p:txBody>
      </p:sp>
    </p:spTree>
    <p:extLst>
      <p:ext uri="{BB962C8B-B14F-4D97-AF65-F5344CB8AC3E}">
        <p14:creationId xmlns:p14="http://schemas.microsoft.com/office/powerpoint/2010/main" val="4100740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78B026-FB52-43C4-8906-86B73730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941" y="80682"/>
            <a:ext cx="9372614" cy="1320800"/>
          </a:xfrm>
        </p:spPr>
        <p:txBody>
          <a:bodyPr/>
          <a:lstStyle/>
          <a:p>
            <a:pPr algn="ctr"/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Muzeum Łowiectwa i Jeździectwa</a:t>
            </a:r>
            <a:br>
              <a:rPr lang="pl-PL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 Warszawie</a:t>
            </a:r>
            <a:endParaRPr lang="pl-PL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A5C87C8-5E44-484E-BDAC-D576F9F99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64" y="1286536"/>
            <a:ext cx="5178976" cy="269379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346A64AB-BB54-494A-8E1F-98E1F3396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36" y="4083322"/>
            <a:ext cx="5200604" cy="25908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95AF05F-CB03-40CF-8D2D-A2FED5C014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5143" y="1286536"/>
            <a:ext cx="5178976" cy="268873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4712A14-6500-4C2C-A29E-D9F5BFBABC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5143" y="4083322"/>
            <a:ext cx="4555657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1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89AC93-2C27-4220-A723-9EF6DDCB9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00" y="0"/>
            <a:ext cx="9059576" cy="712576"/>
          </a:xfrm>
        </p:spPr>
        <p:txBody>
          <a:bodyPr>
            <a:normAutofit fontScale="90000"/>
          </a:bodyPr>
          <a:lstStyle/>
          <a:p>
            <a:r>
              <a:rPr lang="pl-PL" sz="36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XIX wiek – rozkwit kolei i rozbudowa dróg.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4B551B3-1501-4495-9CBC-3641956FA8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4400" y="712576"/>
            <a:ext cx="5463207" cy="2882271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Pierwsza linia kolejowa na Mazowszu pojawiła się w 1845 roku i łączyła Warszawę z Grodziskiem Mazowieckim. Po dwóch latach można było dojechać nią do granic zaboru austriackiego – linia nazywała się „Wiedenka”. Kolej Warszawsko-Wiedeńska umożliwiła szybki i masowy transport towarów oraz osób.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Druga przecinająca Mazowsze linia kolejowa połączyła Warszawę z Petersburgiem.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Wzdłuż linii kolejowych powstały nowe drogi, ułatwiające transport do stacji kolejowych, a z czasem sieć dróg szosowych łączących, takie miasta jak Warszawę, Płock, Radom czy Siedlce.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Powstawały również osiedla, które z czasem rozrastały się do rozmiarów miast. Przykładem jest linia otwocka.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Z czasem pojawiła się kolej wąskotorowa łącząca Warszawę z pobliskimi miejscowościami.</a:t>
            </a:r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A597D92C-F4D6-46FD-94F5-55DAAA6BAA90}"/>
              </a:ext>
            </a:extLst>
          </p:cNvPr>
          <p:cNvSpPr txBox="1">
            <a:spLocks noGrp="1"/>
          </p:cNvSpPr>
          <p:nvPr>
            <p:ph type="body" sz="quarter" idx="16"/>
          </p:nvPr>
        </p:nvSpPr>
        <p:spPr>
          <a:xfrm>
            <a:off x="8561293" y="155993"/>
            <a:ext cx="3539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22DEFE8-F424-4DCA-BFD0-D01EEFC080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4662" y="868569"/>
            <a:ext cx="5107384" cy="575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88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>
            <a:extLst>
              <a:ext uri="{FF2B5EF4-FFF2-40B4-BE49-F238E27FC236}">
                <a16:creationId xmlns:a16="http://schemas.microsoft.com/office/drawing/2014/main" id="{EF8F15CE-054A-4B27-BC63-4BCA0007AC6F}"/>
              </a:ext>
            </a:extLst>
          </p:cNvPr>
          <p:cNvSpPr/>
          <p:nvPr/>
        </p:nvSpPr>
        <p:spPr>
          <a:xfrm>
            <a:off x="4684147" y="30950"/>
            <a:ext cx="27386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srgbClr val="202122"/>
                </a:solidFill>
                <a:latin typeface="Arial" panose="020B0604020202020204" pitchFamily="34" charset="0"/>
              </a:rPr>
              <a:t>W 1845 r w Warszawie zbudowano pierwszy dworzec kolejowy -Dworzec Wiedeński (obecnie jest tu stacja metra „Centrum”). </a:t>
            </a:r>
            <a:endParaRPr lang="pl-PL" sz="16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565868D-14D2-4D5D-8014-9AEDCCD41C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4683341" cy="3325904"/>
          </a:xfrm>
          <a:prstGeom prst="rect">
            <a:avLst/>
          </a:prstGeom>
        </p:spPr>
      </p:pic>
      <p:sp>
        <p:nvSpPr>
          <p:cNvPr id="4" name="Prostokąt 3">
            <a:extLst>
              <a:ext uri="{FF2B5EF4-FFF2-40B4-BE49-F238E27FC236}">
                <a16:creationId xmlns:a16="http://schemas.microsoft.com/office/drawing/2014/main" id="{BE733119-B060-4B13-BF47-C084289FA982}"/>
              </a:ext>
            </a:extLst>
          </p:cNvPr>
          <p:cNvSpPr/>
          <p:nvPr/>
        </p:nvSpPr>
        <p:spPr>
          <a:xfrm>
            <a:off x="-471483" y="3325905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solidFill>
                  <a:srgbClr val="202122"/>
                </a:solidFill>
                <a:latin typeface="Arial" panose="020B0604020202020204" pitchFamily="34" charset="0"/>
              </a:rPr>
              <a:t>. </a:t>
            </a:r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EADF712-3821-4A0A-AD2F-7F4586672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340" y="1500540"/>
            <a:ext cx="2218543" cy="1864755"/>
          </a:xfrm>
          <a:prstGeom prst="rect">
            <a:avLst/>
          </a:prstGeom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C5124539-CE42-47DE-9B11-B86049BC83A4}"/>
              </a:ext>
            </a:extLst>
          </p:cNvPr>
          <p:cNvSpPr/>
          <p:nvPr/>
        </p:nvSpPr>
        <p:spPr>
          <a:xfrm>
            <a:off x="6901883" y="1549413"/>
            <a:ext cx="14324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600" dirty="0">
                <a:solidFill>
                  <a:srgbClr val="202122"/>
                </a:solidFill>
                <a:latin typeface="Arial" panose="020B0604020202020204" pitchFamily="34" charset="0"/>
              </a:rPr>
              <a:t>Tablica pamiątkowa na pawilonie wschodnim dworca Warszawa Śródmieście.</a:t>
            </a:r>
            <a:endParaRPr lang="pl-PL" sz="16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AD05A381-E02B-4594-91C0-EE3EE8DD93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85004"/>
            <a:ext cx="4720305" cy="3144974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57595296-7E35-4936-8FE1-1293538ED610}"/>
              </a:ext>
            </a:extLst>
          </p:cNvPr>
          <p:cNvSpPr txBox="1"/>
          <p:nvPr/>
        </p:nvSpPr>
        <p:spPr>
          <a:xfrm>
            <a:off x="-39048" y="3569689"/>
            <a:ext cx="4759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Fotografia kolei ze Stacji Muzeum w Warszawie. Kolej z 1845 roku.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97E235C7-8E42-4F3E-B067-3C2A4CCB48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8504" y="4430711"/>
            <a:ext cx="3642888" cy="242728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E17F39E4-3995-4208-B484-5EFD4EA70D6B}"/>
              </a:ext>
            </a:extLst>
          </p:cNvPr>
          <p:cNvSpPr txBox="1"/>
          <p:nvPr/>
        </p:nvSpPr>
        <p:spPr>
          <a:xfrm>
            <a:off x="8783676" y="3862076"/>
            <a:ext cx="3132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Kolej wąskotorowa z Piaseczna do Grójca</a:t>
            </a: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DEC6EC56-BAFE-46F1-8E7C-A58F8F7AF4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9353" y="3892854"/>
            <a:ext cx="3759031" cy="2918659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DEB1752-844B-4B0D-98D9-59A910B030E5}"/>
              </a:ext>
            </a:extLst>
          </p:cNvPr>
          <p:cNvSpPr txBox="1"/>
          <p:nvPr/>
        </p:nvSpPr>
        <p:spPr>
          <a:xfrm>
            <a:off x="4818185" y="3556448"/>
            <a:ext cx="38342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Kolej wąskotorowa w Sochaczewie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A426D9E6-1F71-4F18-B964-FA148EEB0A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2377" y="-44074"/>
            <a:ext cx="4159624" cy="1748865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5EA5B689-5797-4C19-A78E-1CE65D33AB41}"/>
              </a:ext>
            </a:extLst>
          </p:cNvPr>
          <p:cNvSpPr txBox="1"/>
          <p:nvPr/>
        </p:nvSpPr>
        <p:spPr>
          <a:xfrm>
            <a:off x="8652422" y="1651270"/>
            <a:ext cx="34083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11 grudnia 1866 roku uruchomiono pierwszy tramwaj w Warszawie. Był to tramwaj konny, a linia nazywana była "Żelazną Drogą Konną". </a:t>
            </a:r>
          </a:p>
        </p:txBody>
      </p:sp>
    </p:spTree>
    <p:extLst>
      <p:ext uri="{BB962C8B-B14F-4D97-AF65-F5344CB8AC3E}">
        <p14:creationId xmlns:p14="http://schemas.microsoft.com/office/powerpoint/2010/main" val="2771992642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TM02900688[[fn=Faseta]]</Template>
  <TotalTime>1811</TotalTime>
  <Words>1592</Words>
  <Application>Microsoft Office PowerPoint</Application>
  <PresentationFormat>Panoramiczny</PresentationFormat>
  <Paragraphs>151</Paragraphs>
  <Slides>23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30" baseType="lpstr">
      <vt:lpstr>NSimSun</vt:lpstr>
      <vt:lpstr>Arial</vt:lpstr>
      <vt:lpstr>Times New Roman</vt:lpstr>
      <vt:lpstr>Trebuchet MS</vt:lpstr>
      <vt:lpstr>Wingdings</vt:lpstr>
      <vt:lpstr>Wingdings 3</vt:lpstr>
      <vt:lpstr>Faseta</vt:lpstr>
      <vt:lpstr>Konkurs Wiedzy  o Mazowszu  VII edycja </vt:lpstr>
      <vt:lpstr>Projekt przygotowali uczniowie klas VI:  </vt:lpstr>
      <vt:lpstr>Mazowsze</vt:lpstr>
      <vt:lpstr>Ewolucja transportu na Mazowszu –  od życia codziennego bez samochodów  do nowoczesnych technologii w komunikacji miejskiej </vt:lpstr>
      <vt:lpstr>Okres panowania książąt mazowieckich</vt:lpstr>
      <vt:lpstr>Epoka nowożytna  (XVII–XVIII wiek)</vt:lpstr>
      <vt:lpstr>Muzeum Łowiectwa i Jeździectwa w Warszawie</vt:lpstr>
      <vt:lpstr>XIX wiek – rozkwit kolei i rozbudowa dróg.</vt:lpstr>
      <vt:lpstr>Prezentacja programu PowerPoint</vt:lpstr>
      <vt:lpstr>Początek XX wieku – rozwój motoryzacji, transportu publicznego oraz linii lotniczych.</vt:lpstr>
      <vt:lpstr>Prezentacja programu PowerPoint</vt:lpstr>
      <vt:lpstr>Transport lotniczy</vt:lpstr>
      <vt:lpstr>Transport w PRL-u (Polska Rzeczpospolita Ludowa) od 1945 do 1989 roku</vt:lpstr>
      <vt:lpstr>Transport drogowy</vt:lpstr>
      <vt:lpstr>Prezentacja programu PowerPoint</vt:lpstr>
      <vt:lpstr>Transport wodny i lotniczy</vt:lpstr>
      <vt:lpstr>Warszawski Transport Publiczny (WTP) – czasy współczesne.</vt:lpstr>
      <vt:lpstr>Metro warszawskie</vt:lpstr>
      <vt:lpstr>Transport wodny</vt:lpstr>
      <vt:lpstr>Transport lotniczy</vt:lpstr>
      <vt:lpstr>Sieć Badawcza Łukasiewicza - Instytut Lotnictwa w Warszawie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Kacper Mełeszka</dc:creator>
  <cp:lastModifiedBy>Kacper Mełeszka</cp:lastModifiedBy>
  <cp:revision>186</cp:revision>
  <dcterms:created xsi:type="dcterms:W3CDTF">2024-11-13T20:07:29Z</dcterms:created>
  <dcterms:modified xsi:type="dcterms:W3CDTF">2024-12-04T14:48:19Z</dcterms:modified>
</cp:coreProperties>
</file>